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76" r:id="rId3"/>
    <p:sldId id="277" r:id="rId4"/>
    <p:sldId id="278" r:id="rId5"/>
    <p:sldId id="279" r:id="rId6"/>
    <p:sldId id="280" r:id="rId7"/>
    <p:sldId id="281" r:id="rId8"/>
    <p:sldId id="282" r:id="rId9"/>
    <p:sldId id="283" r:id="rId10"/>
    <p:sldId id="284" r:id="rId11"/>
    <p:sldId id="285" r:id="rId12"/>
    <p:sldId id="286" r:id="rId13"/>
    <p:sldId id="287" r:id="rId14"/>
    <p:sldId id="288" r:id="rId15"/>
    <p:sldId id="289" r:id="rId16"/>
    <p:sldId id="290" r:id="rId17"/>
    <p:sldId id="291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D7D19"/>
    <a:srgbClr val="523E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7" d="100"/>
          <a:sy n="77" d="100"/>
        </p:scale>
        <p:origin x="1368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26D5172-F4EE-4F7A-B1E6-D2B14D29EF77}" type="doc">
      <dgm:prSet loTypeId="urn:microsoft.com/office/officeart/2005/8/layout/hierarchy1" loCatId="hierarchy" qsTypeId="urn:microsoft.com/office/officeart/2005/8/quickstyle/3d2" qsCatId="3D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1EEF28BB-0EA7-4477-9C98-B83BA282E953}">
      <dgm:prSet phldrT="[Текст]" custT="1"/>
      <dgm:spPr>
        <a:solidFill>
          <a:srgbClr val="003399">
            <a:alpha val="90000"/>
          </a:srgbClr>
        </a:solidFill>
      </dgm:spPr>
      <dgm:t>
        <a:bodyPr/>
        <a:lstStyle/>
        <a:p>
          <a:r>
            <a:rPr lang="ru-RU" sz="1400" b="1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Группа Компаний</a:t>
          </a:r>
        </a:p>
        <a:p>
          <a:r>
            <a:rPr lang="ru-RU" sz="1400" b="1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 «КАРАВАЙ»</a:t>
          </a:r>
          <a:endParaRPr lang="ru-RU" sz="1400" b="1" dirty="0">
            <a:solidFill>
              <a:srgbClr val="FFFF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EFFC12F-1EA7-4400-A786-85F8C58CDFE4}" type="parTrans" cxnId="{EEE7E880-4601-4AC7-ACE1-04DD6B373E73}">
      <dgm:prSet/>
      <dgm:spPr/>
      <dgm:t>
        <a:bodyPr/>
        <a:lstStyle/>
        <a:p>
          <a:endParaRPr lang="ru-RU" sz="1200"/>
        </a:p>
      </dgm:t>
    </dgm:pt>
    <dgm:pt modelId="{2D3DBCD9-6D4E-4D55-8924-2A96E153F381}" type="sibTrans" cxnId="{EEE7E880-4601-4AC7-ACE1-04DD6B373E73}">
      <dgm:prSet/>
      <dgm:spPr/>
      <dgm:t>
        <a:bodyPr/>
        <a:lstStyle/>
        <a:p>
          <a:endParaRPr lang="ru-RU" sz="1200"/>
        </a:p>
      </dgm:t>
    </dgm:pt>
    <dgm:pt modelId="{11DB9A0F-9102-459B-8702-A9E33A778324}">
      <dgm:prSet phldrT="[Текст]" custT="1"/>
      <dgm:spPr/>
      <dgm:t>
        <a:bodyPr/>
        <a:lstStyle/>
        <a:p>
          <a:r>
            <a:rPr lang="ru-RU" sz="1200" dirty="0" smtClean="0">
              <a:latin typeface="Arial" panose="020B0604020202020204" pitchFamily="34" charset="0"/>
              <a:cs typeface="Arial" panose="020B0604020202020204" pitchFamily="34" charset="0"/>
            </a:rPr>
            <a:t>ОАО «КАРАВАЙ»</a:t>
          </a:r>
        </a:p>
        <a:p>
          <a:r>
            <a:rPr lang="ru-RU" sz="1200" dirty="0" smtClean="0">
              <a:latin typeface="Arial" panose="020B0604020202020204" pitchFamily="34" charset="0"/>
              <a:cs typeface="Arial" panose="020B0604020202020204" pitchFamily="34" charset="0"/>
            </a:rPr>
            <a:t>Хлебозавод,</a:t>
          </a:r>
        </a:p>
        <a:p>
          <a:r>
            <a:rPr lang="ru-RU" sz="1200" dirty="0" smtClean="0">
              <a:latin typeface="Arial" panose="020B0604020202020204" pitchFamily="34" charset="0"/>
              <a:cs typeface="Arial" panose="020B0604020202020204" pitchFamily="34" charset="0"/>
            </a:rPr>
            <a:t>1927 г</a:t>
          </a:r>
          <a:endParaRPr lang="ru-RU" sz="1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C69325D-7C08-408D-89A5-1AA1F54AD017}" type="parTrans" cxnId="{089E2910-B0B1-4E1C-AB54-1D4C270AAFE3}">
      <dgm:prSet/>
      <dgm:spPr/>
      <dgm:t>
        <a:bodyPr/>
        <a:lstStyle/>
        <a:p>
          <a:endParaRPr lang="ru-RU" sz="1200"/>
        </a:p>
      </dgm:t>
    </dgm:pt>
    <dgm:pt modelId="{A3D332DC-3E39-458D-9564-B1B4C17BDCFC}" type="sibTrans" cxnId="{089E2910-B0B1-4E1C-AB54-1D4C270AAFE3}">
      <dgm:prSet/>
      <dgm:spPr/>
      <dgm:t>
        <a:bodyPr/>
        <a:lstStyle/>
        <a:p>
          <a:endParaRPr lang="ru-RU" sz="1200"/>
        </a:p>
      </dgm:t>
    </dgm:pt>
    <dgm:pt modelId="{E7C54DEF-2ADB-483E-B625-6841D693DF2C}">
      <dgm:prSet phldrT="[Текст]" custT="1"/>
      <dgm:spPr/>
      <dgm:t>
        <a:bodyPr/>
        <a:lstStyle/>
        <a:p>
          <a:r>
            <a:rPr lang="ru-RU" sz="1200" dirty="0" smtClean="0">
              <a:latin typeface="Arial" panose="020B0604020202020204" pitchFamily="34" charset="0"/>
              <a:cs typeface="Arial" panose="020B0604020202020204" pitchFamily="34" charset="0"/>
            </a:rPr>
            <a:t>ОАО «Заря», хлебозавод,</a:t>
          </a:r>
        </a:p>
        <a:p>
          <a:r>
            <a:rPr lang="ru-RU" sz="1200" dirty="0" smtClean="0">
              <a:latin typeface="Arial" panose="020B0604020202020204" pitchFamily="34" charset="0"/>
              <a:cs typeface="Arial" panose="020B0604020202020204" pitchFamily="34" charset="0"/>
            </a:rPr>
            <a:t>1897 г</a:t>
          </a:r>
          <a:endParaRPr lang="ru-RU" sz="1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97D9FD2-BAEC-4A80-9BA3-49957AEEA55A}" type="parTrans" cxnId="{13C98140-8ECB-47A6-B5C8-E619D878AF43}">
      <dgm:prSet/>
      <dgm:spPr/>
      <dgm:t>
        <a:bodyPr/>
        <a:lstStyle/>
        <a:p>
          <a:endParaRPr lang="ru-RU" sz="1200"/>
        </a:p>
      </dgm:t>
    </dgm:pt>
    <dgm:pt modelId="{78000093-F32D-4FFA-8596-3D746E43517B}" type="sibTrans" cxnId="{13C98140-8ECB-47A6-B5C8-E619D878AF43}">
      <dgm:prSet/>
      <dgm:spPr/>
      <dgm:t>
        <a:bodyPr/>
        <a:lstStyle/>
        <a:p>
          <a:endParaRPr lang="ru-RU" sz="1200"/>
        </a:p>
      </dgm:t>
    </dgm:pt>
    <dgm:pt modelId="{AEC4F26E-51BB-4109-BFB1-535CD04DD0D2}">
      <dgm:prSet phldrT="[Текст]" custT="1"/>
      <dgm:spPr/>
      <dgm:t>
        <a:bodyPr/>
        <a:lstStyle/>
        <a:p>
          <a:r>
            <a:rPr lang="ru-RU" sz="1200" dirty="0" smtClean="0">
              <a:latin typeface="Arial" panose="020B0604020202020204" pitchFamily="34" charset="0"/>
              <a:cs typeface="Arial" panose="020B0604020202020204" pitchFamily="34" charset="0"/>
            </a:rPr>
            <a:t>ОАО «Кушелевский хлебозавод»,</a:t>
          </a:r>
        </a:p>
        <a:p>
          <a:r>
            <a:rPr lang="ru-RU" sz="1200" dirty="0" smtClean="0">
              <a:latin typeface="Arial" panose="020B0604020202020204" pitchFamily="34" charset="0"/>
              <a:cs typeface="Arial" panose="020B0604020202020204" pitchFamily="34" charset="0"/>
            </a:rPr>
            <a:t>1933 г</a:t>
          </a:r>
          <a:endParaRPr lang="ru-RU" sz="1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AF9606D-20E0-47EF-BFFD-0E1E129AF869}" type="parTrans" cxnId="{D6DC1B85-9B12-47BC-A4D8-E76F4EB4AC27}">
      <dgm:prSet/>
      <dgm:spPr/>
      <dgm:t>
        <a:bodyPr/>
        <a:lstStyle/>
        <a:p>
          <a:endParaRPr lang="ru-RU" sz="1200"/>
        </a:p>
      </dgm:t>
    </dgm:pt>
    <dgm:pt modelId="{C4FC8E29-CE87-4A5C-927F-E9871AEE9097}" type="sibTrans" cxnId="{D6DC1B85-9B12-47BC-A4D8-E76F4EB4AC27}">
      <dgm:prSet/>
      <dgm:spPr/>
      <dgm:t>
        <a:bodyPr/>
        <a:lstStyle/>
        <a:p>
          <a:endParaRPr lang="ru-RU" sz="1200"/>
        </a:p>
      </dgm:t>
    </dgm:pt>
    <dgm:pt modelId="{BDF9E3DB-974B-422F-8C38-9EDBB021D41B}">
      <dgm:prSet phldrT="[Текст]" custT="1"/>
      <dgm:spPr/>
      <dgm:t>
        <a:bodyPr/>
        <a:lstStyle/>
        <a:p>
          <a:r>
            <a:rPr lang="ru-RU" sz="1200" dirty="0" smtClean="0">
              <a:latin typeface="Arial" panose="020B0604020202020204" pitchFamily="34" charset="0"/>
              <a:cs typeface="Arial" panose="020B0604020202020204" pitchFamily="34" charset="0"/>
            </a:rPr>
            <a:t>ЗАО «Фирма «Невская Сушка»,</a:t>
          </a:r>
        </a:p>
        <a:p>
          <a:r>
            <a:rPr lang="ru-RU" sz="1200" dirty="0" smtClean="0">
              <a:latin typeface="Arial" panose="020B0604020202020204" pitchFamily="34" charset="0"/>
              <a:cs typeface="Arial" panose="020B0604020202020204" pitchFamily="34" charset="0"/>
            </a:rPr>
            <a:t>1914 г</a:t>
          </a:r>
          <a:endParaRPr lang="ru-RU" sz="1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13137DA-EFEC-4C4D-A3BD-01592C23BA90}" type="parTrans" cxnId="{8B4ACA85-A1D2-4FAA-9225-9F0285B39B36}">
      <dgm:prSet/>
      <dgm:spPr/>
      <dgm:t>
        <a:bodyPr/>
        <a:lstStyle/>
        <a:p>
          <a:endParaRPr lang="ru-RU" sz="1200"/>
        </a:p>
      </dgm:t>
    </dgm:pt>
    <dgm:pt modelId="{82713E22-DF67-4B7B-9F0B-1207281FFFFE}" type="sibTrans" cxnId="{8B4ACA85-A1D2-4FAA-9225-9F0285B39B36}">
      <dgm:prSet/>
      <dgm:spPr/>
      <dgm:t>
        <a:bodyPr/>
        <a:lstStyle/>
        <a:p>
          <a:endParaRPr lang="ru-RU" sz="1200"/>
        </a:p>
      </dgm:t>
    </dgm:pt>
    <dgm:pt modelId="{38EF6CEF-65FE-4EE5-8346-02867A53AE62}">
      <dgm:prSet custT="1"/>
      <dgm:spPr/>
      <dgm:t>
        <a:bodyPr/>
        <a:lstStyle/>
        <a:p>
          <a:r>
            <a:rPr lang="ru-RU" sz="1200" dirty="0" smtClean="0">
              <a:latin typeface="Arial" panose="020B0604020202020204" pitchFamily="34" charset="0"/>
              <a:cs typeface="Arial" panose="020B0604020202020204" pitchFamily="34" charset="0"/>
            </a:rPr>
            <a:t>ОАО «Самарский хлебозавод»,</a:t>
          </a:r>
        </a:p>
        <a:p>
          <a:r>
            <a:rPr lang="ru-RU" sz="1200" dirty="0" smtClean="0">
              <a:latin typeface="Arial" panose="020B0604020202020204" pitchFamily="34" charset="0"/>
              <a:cs typeface="Arial" panose="020B0604020202020204" pitchFamily="34" charset="0"/>
            </a:rPr>
            <a:t>1956 г</a:t>
          </a:r>
          <a:endParaRPr lang="ru-RU" sz="1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4A723A7-20F7-4461-AC15-0ABDB1AB9052}" type="parTrans" cxnId="{0283F818-1E6E-48CB-A33E-1F1F6C3CD287}">
      <dgm:prSet/>
      <dgm:spPr/>
      <dgm:t>
        <a:bodyPr/>
        <a:lstStyle/>
        <a:p>
          <a:endParaRPr lang="ru-RU" sz="1200"/>
        </a:p>
      </dgm:t>
    </dgm:pt>
    <dgm:pt modelId="{3E27CA26-FDAC-4492-B898-BE03FF4D1ED6}" type="sibTrans" cxnId="{0283F818-1E6E-48CB-A33E-1F1F6C3CD287}">
      <dgm:prSet/>
      <dgm:spPr/>
      <dgm:t>
        <a:bodyPr/>
        <a:lstStyle/>
        <a:p>
          <a:endParaRPr lang="ru-RU" sz="1200"/>
        </a:p>
      </dgm:t>
    </dgm:pt>
    <dgm:pt modelId="{3CFFB832-1516-40F7-B5EA-91F84CCA8782}">
      <dgm:prSet/>
      <dgm:spPr>
        <a:solidFill>
          <a:srgbClr val="99FF33">
            <a:alpha val="90000"/>
          </a:srgbClr>
        </a:solidFill>
      </dgm:spPr>
      <dgm:t>
        <a:bodyPr/>
        <a:lstStyle/>
        <a:p>
          <a:r>
            <a:rPr lang="ru-RU" dirty="0" smtClean="0">
              <a:latin typeface="Arial" panose="020B0604020202020204" pitchFamily="34" charset="0"/>
              <a:cs typeface="Arial" panose="020B0604020202020204" pitchFamily="34" charset="0"/>
            </a:rPr>
            <a:t>Московское Представительство</a:t>
          </a:r>
        </a:p>
        <a:p>
          <a:r>
            <a:rPr lang="ru-RU" dirty="0" smtClean="0">
              <a:latin typeface="Arial" panose="020B0604020202020204" pitchFamily="34" charset="0"/>
              <a:cs typeface="Arial" panose="020B0604020202020204" pitchFamily="34" charset="0"/>
            </a:rPr>
            <a:t>2009 г</a:t>
          </a:r>
        </a:p>
      </dgm:t>
    </dgm:pt>
    <dgm:pt modelId="{F7FD3EB9-0A65-47B9-B907-755E9AC583ED}" type="parTrans" cxnId="{6AAAF588-33AC-466D-95AA-8620DD950C91}">
      <dgm:prSet/>
      <dgm:spPr/>
      <dgm:t>
        <a:bodyPr/>
        <a:lstStyle/>
        <a:p>
          <a:endParaRPr lang="ru-RU"/>
        </a:p>
      </dgm:t>
    </dgm:pt>
    <dgm:pt modelId="{31BC8305-18A3-4C50-BA7C-784C48787B42}" type="sibTrans" cxnId="{6AAAF588-33AC-466D-95AA-8620DD950C91}">
      <dgm:prSet/>
      <dgm:spPr/>
      <dgm:t>
        <a:bodyPr/>
        <a:lstStyle/>
        <a:p>
          <a:endParaRPr lang="ru-RU"/>
        </a:p>
      </dgm:t>
    </dgm:pt>
    <dgm:pt modelId="{E1C39A1A-2F10-4B20-B806-AA068609D21C}" type="pres">
      <dgm:prSet presAssocID="{626D5172-F4EE-4F7A-B1E6-D2B14D29EF77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FAB61749-D3F4-496D-9ECF-6ABA11A1DA50}" type="pres">
      <dgm:prSet presAssocID="{1EEF28BB-0EA7-4477-9C98-B83BA282E953}" presName="hierRoot1" presStyleCnt="0"/>
      <dgm:spPr/>
    </dgm:pt>
    <dgm:pt modelId="{D68D1885-6B26-436A-9569-A7EA3C6C500D}" type="pres">
      <dgm:prSet presAssocID="{1EEF28BB-0EA7-4477-9C98-B83BA282E953}" presName="composite" presStyleCnt="0"/>
      <dgm:spPr/>
    </dgm:pt>
    <dgm:pt modelId="{2FACB93E-9B03-45E1-8C2D-E041EC5E5AA0}" type="pres">
      <dgm:prSet presAssocID="{1EEF28BB-0EA7-4477-9C98-B83BA282E953}" presName="background" presStyleLbl="node0" presStyleIdx="0" presStyleCnt="1"/>
      <dgm:spPr/>
    </dgm:pt>
    <dgm:pt modelId="{4AA0B547-BDE7-4C33-8D13-B274B3A2CB4F}" type="pres">
      <dgm:prSet presAssocID="{1EEF28BB-0EA7-4477-9C98-B83BA282E953}" presName="text" presStyleLbl="fgAcc0" presStyleIdx="0" presStyleCnt="1" custScaleX="105564" custScaleY="84636" custLinFactNeighborX="-40111" custLinFactNeighborY="-79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37CCA5B-A400-4C6A-BC01-48B6D3D2246D}" type="pres">
      <dgm:prSet presAssocID="{1EEF28BB-0EA7-4477-9C98-B83BA282E953}" presName="hierChild2" presStyleCnt="0"/>
      <dgm:spPr/>
    </dgm:pt>
    <dgm:pt modelId="{E489A211-833C-4642-A553-EC58C161C06B}" type="pres">
      <dgm:prSet presAssocID="{0C69325D-7C08-408D-89A5-1AA1F54AD017}" presName="Name10" presStyleLbl="parChTrans1D2" presStyleIdx="0" presStyleCnt="4"/>
      <dgm:spPr/>
      <dgm:t>
        <a:bodyPr/>
        <a:lstStyle/>
        <a:p>
          <a:endParaRPr lang="ru-RU"/>
        </a:p>
      </dgm:t>
    </dgm:pt>
    <dgm:pt modelId="{159CEE8E-AFAA-43A7-A1C0-2C0861B07581}" type="pres">
      <dgm:prSet presAssocID="{11DB9A0F-9102-459B-8702-A9E33A778324}" presName="hierRoot2" presStyleCnt="0"/>
      <dgm:spPr/>
    </dgm:pt>
    <dgm:pt modelId="{99E9E4C1-2A7B-49E9-9A41-8CEC3DA3DC70}" type="pres">
      <dgm:prSet presAssocID="{11DB9A0F-9102-459B-8702-A9E33A778324}" presName="composite2" presStyleCnt="0"/>
      <dgm:spPr/>
    </dgm:pt>
    <dgm:pt modelId="{3839D85E-C98C-4D0D-8AB0-9D4BF8B29BC6}" type="pres">
      <dgm:prSet presAssocID="{11DB9A0F-9102-459B-8702-A9E33A778324}" presName="background2" presStyleLbl="node2" presStyleIdx="0" presStyleCnt="4"/>
      <dgm:spPr/>
    </dgm:pt>
    <dgm:pt modelId="{2CC7126F-CFF6-41FD-810E-BDDC5BB6FF7B}" type="pres">
      <dgm:prSet presAssocID="{11DB9A0F-9102-459B-8702-A9E33A778324}" presName="text2" presStyleLbl="fgAcc2" presStyleIdx="0" presStyleCnt="4" custScaleX="91998" custScaleY="69987" custLinFactNeighborX="-39095" custLinFactNeighborY="-423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13C9A25-2A6A-42D8-B2A0-9E65699A35A1}" type="pres">
      <dgm:prSet presAssocID="{11DB9A0F-9102-459B-8702-A9E33A778324}" presName="hierChild3" presStyleCnt="0"/>
      <dgm:spPr/>
    </dgm:pt>
    <dgm:pt modelId="{8735329A-2DCF-4AFC-B2E4-7B9F82A0045D}" type="pres">
      <dgm:prSet presAssocID="{C97D9FD2-BAEC-4A80-9BA3-49957AEEA55A}" presName="Name17" presStyleLbl="parChTrans1D3" presStyleIdx="0" presStyleCnt="2"/>
      <dgm:spPr/>
      <dgm:t>
        <a:bodyPr/>
        <a:lstStyle/>
        <a:p>
          <a:endParaRPr lang="ru-RU"/>
        </a:p>
      </dgm:t>
    </dgm:pt>
    <dgm:pt modelId="{E7F69D43-F678-4BDC-A42F-46C6B3AF19F5}" type="pres">
      <dgm:prSet presAssocID="{E7C54DEF-2ADB-483E-B625-6841D693DF2C}" presName="hierRoot3" presStyleCnt="0"/>
      <dgm:spPr/>
    </dgm:pt>
    <dgm:pt modelId="{7B1B5F1D-0AA6-4B71-99B7-F645D639BE32}" type="pres">
      <dgm:prSet presAssocID="{E7C54DEF-2ADB-483E-B625-6841D693DF2C}" presName="composite3" presStyleCnt="0"/>
      <dgm:spPr/>
    </dgm:pt>
    <dgm:pt modelId="{B5F6A901-E22F-4BA1-ADAD-DAD48801DD4B}" type="pres">
      <dgm:prSet presAssocID="{E7C54DEF-2ADB-483E-B625-6841D693DF2C}" presName="background3" presStyleLbl="node3" presStyleIdx="0" presStyleCnt="2"/>
      <dgm:spPr/>
    </dgm:pt>
    <dgm:pt modelId="{65D2C607-4683-4FCB-A3D7-F88C532159D8}" type="pres">
      <dgm:prSet presAssocID="{E7C54DEF-2ADB-483E-B625-6841D693DF2C}" presName="text3" presStyleLbl="fgAcc3" presStyleIdx="0" presStyleCnt="2" custScaleX="70500" custScaleY="74815" custLinFactNeighborX="-13862" custLinFactNeighborY="-978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DEC2D41-7FAE-4560-9F45-76F1B5B65C73}" type="pres">
      <dgm:prSet presAssocID="{E7C54DEF-2ADB-483E-B625-6841D693DF2C}" presName="hierChild4" presStyleCnt="0"/>
      <dgm:spPr/>
    </dgm:pt>
    <dgm:pt modelId="{46C38CEF-5752-4CDF-9798-A8574F5679F3}" type="pres">
      <dgm:prSet presAssocID="{1AF9606D-20E0-47EF-BFFD-0E1E129AF869}" presName="Name17" presStyleLbl="parChTrans1D3" presStyleIdx="1" presStyleCnt="2"/>
      <dgm:spPr/>
      <dgm:t>
        <a:bodyPr/>
        <a:lstStyle/>
        <a:p>
          <a:endParaRPr lang="ru-RU"/>
        </a:p>
      </dgm:t>
    </dgm:pt>
    <dgm:pt modelId="{E014F3D4-D7C5-4272-8C5E-ACF6E5414A92}" type="pres">
      <dgm:prSet presAssocID="{AEC4F26E-51BB-4109-BFB1-535CD04DD0D2}" presName="hierRoot3" presStyleCnt="0"/>
      <dgm:spPr/>
    </dgm:pt>
    <dgm:pt modelId="{3931E45F-EF6F-4FFE-94F9-BECF418B8A16}" type="pres">
      <dgm:prSet presAssocID="{AEC4F26E-51BB-4109-BFB1-535CD04DD0D2}" presName="composite3" presStyleCnt="0"/>
      <dgm:spPr/>
    </dgm:pt>
    <dgm:pt modelId="{8167FB55-DDAF-4C31-B650-7ABFFBF7F06D}" type="pres">
      <dgm:prSet presAssocID="{AEC4F26E-51BB-4109-BFB1-535CD04DD0D2}" presName="background3" presStyleLbl="node3" presStyleIdx="1" presStyleCnt="2"/>
      <dgm:spPr/>
    </dgm:pt>
    <dgm:pt modelId="{BA74671D-3C81-496B-A807-6AE74F680BA8}" type="pres">
      <dgm:prSet presAssocID="{AEC4F26E-51BB-4109-BFB1-535CD04DD0D2}" presName="text3" presStyleLbl="fgAcc3" presStyleIdx="1" presStyleCnt="2" custScaleX="81331" custScaleY="74341" custLinFactNeighborX="-12095" custLinFactNeighborY="-761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C28040E-E5BA-4F2D-8C49-2C135E1B2E28}" type="pres">
      <dgm:prSet presAssocID="{AEC4F26E-51BB-4109-BFB1-535CD04DD0D2}" presName="hierChild4" presStyleCnt="0"/>
      <dgm:spPr/>
    </dgm:pt>
    <dgm:pt modelId="{64B29DC5-2A78-4EDB-9BE7-C4B650752DF8}" type="pres">
      <dgm:prSet presAssocID="{F13137DA-EFEC-4C4D-A3BD-01592C23BA90}" presName="Name10" presStyleLbl="parChTrans1D2" presStyleIdx="1" presStyleCnt="4"/>
      <dgm:spPr/>
      <dgm:t>
        <a:bodyPr/>
        <a:lstStyle/>
        <a:p>
          <a:endParaRPr lang="ru-RU"/>
        </a:p>
      </dgm:t>
    </dgm:pt>
    <dgm:pt modelId="{DE685677-F6CA-4D44-B99D-3667870E375E}" type="pres">
      <dgm:prSet presAssocID="{BDF9E3DB-974B-422F-8C38-9EDBB021D41B}" presName="hierRoot2" presStyleCnt="0"/>
      <dgm:spPr/>
    </dgm:pt>
    <dgm:pt modelId="{A54B638F-0AF9-4DF6-9851-F397503B735F}" type="pres">
      <dgm:prSet presAssocID="{BDF9E3DB-974B-422F-8C38-9EDBB021D41B}" presName="composite2" presStyleCnt="0"/>
      <dgm:spPr/>
    </dgm:pt>
    <dgm:pt modelId="{AA60A425-5AD3-43D3-89D4-96A8EBB923C8}" type="pres">
      <dgm:prSet presAssocID="{BDF9E3DB-974B-422F-8C38-9EDBB021D41B}" presName="background2" presStyleLbl="node2" presStyleIdx="1" presStyleCnt="4"/>
      <dgm:spPr/>
    </dgm:pt>
    <dgm:pt modelId="{52F1BB25-060F-41B6-BE19-04CEDDD15C75}" type="pres">
      <dgm:prSet presAssocID="{BDF9E3DB-974B-422F-8C38-9EDBB021D41B}" presName="text2" presStyleLbl="fgAcc2" presStyleIdx="1" presStyleCnt="4" custScaleX="83118" custScaleY="69176" custLinFactNeighborX="-16328" custLinFactNeighborY="-412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9F19657-87D2-4025-A69E-9D4790BB8B93}" type="pres">
      <dgm:prSet presAssocID="{BDF9E3DB-974B-422F-8C38-9EDBB021D41B}" presName="hierChild3" presStyleCnt="0"/>
      <dgm:spPr/>
    </dgm:pt>
    <dgm:pt modelId="{17A5F0C3-B5A6-4E0D-88C9-5746D09CAF4E}" type="pres">
      <dgm:prSet presAssocID="{44A723A7-20F7-4461-AC15-0ABDB1AB9052}" presName="Name10" presStyleLbl="parChTrans1D2" presStyleIdx="2" presStyleCnt="4"/>
      <dgm:spPr/>
      <dgm:t>
        <a:bodyPr/>
        <a:lstStyle/>
        <a:p>
          <a:endParaRPr lang="ru-RU"/>
        </a:p>
      </dgm:t>
    </dgm:pt>
    <dgm:pt modelId="{0F596F63-A584-44EB-940C-49260944DE16}" type="pres">
      <dgm:prSet presAssocID="{38EF6CEF-65FE-4EE5-8346-02867A53AE62}" presName="hierRoot2" presStyleCnt="0"/>
      <dgm:spPr/>
    </dgm:pt>
    <dgm:pt modelId="{379D87A2-8BB1-4F1F-8F46-91E765D9B89D}" type="pres">
      <dgm:prSet presAssocID="{38EF6CEF-65FE-4EE5-8346-02867A53AE62}" presName="composite2" presStyleCnt="0"/>
      <dgm:spPr/>
    </dgm:pt>
    <dgm:pt modelId="{AF7C556E-E5AA-4AB8-946F-97A5B7469B18}" type="pres">
      <dgm:prSet presAssocID="{38EF6CEF-65FE-4EE5-8346-02867A53AE62}" presName="background2" presStyleLbl="node2" presStyleIdx="2" presStyleCnt="4"/>
      <dgm:spPr/>
    </dgm:pt>
    <dgm:pt modelId="{1CC5BBAB-A3C8-4AAC-882D-68A0F1DF2B9F}" type="pres">
      <dgm:prSet presAssocID="{38EF6CEF-65FE-4EE5-8346-02867A53AE62}" presName="text2" presStyleLbl="fgAcc2" presStyleIdx="2" presStyleCnt="4" custScaleX="81980" custScaleY="69176" custLinFactNeighborX="-2966" custLinFactNeighborY="-412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7536873-20D4-4FA5-9201-3E6231C1B21F}" type="pres">
      <dgm:prSet presAssocID="{38EF6CEF-65FE-4EE5-8346-02867A53AE62}" presName="hierChild3" presStyleCnt="0"/>
      <dgm:spPr/>
    </dgm:pt>
    <dgm:pt modelId="{1ACE1F7F-A758-4840-8934-1C2AC584B7E4}" type="pres">
      <dgm:prSet presAssocID="{F7FD3EB9-0A65-47B9-B907-755E9AC583ED}" presName="Name10" presStyleLbl="parChTrans1D2" presStyleIdx="3" presStyleCnt="4"/>
      <dgm:spPr/>
      <dgm:t>
        <a:bodyPr/>
        <a:lstStyle/>
        <a:p>
          <a:endParaRPr lang="ru-RU"/>
        </a:p>
      </dgm:t>
    </dgm:pt>
    <dgm:pt modelId="{4A05EF4D-A349-4EEC-8DE0-863137A037C5}" type="pres">
      <dgm:prSet presAssocID="{3CFFB832-1516-40F7-B5EA-91F84CCA8782}" presName="hierRoot2" presStyleCnt="0"/>
      <dgm:spPr/>
    </dgm:pt>
    <dgm:pt modelId="{0467B337-1BF6-4EA1-AD78-CE933799764C}" type="pres">
      <dgm:prSet presAssocID="{3CFFB832-1516-40F7-B5EA-91F84CCA8782}" presName="composite2" presStyleCnt="0"/>
      <dgm:spPr/>
    </dgm:pt>
    <dgm:pt modelId="{5D7190B3-49E5-47B2-8A50-BF7AABCB3469}" type="pres">
      <dgm:prSet presAssocID="{3CFFB832-1516-40F7-B5EA-91F84CCA8782}" presName="background2" presStyleLbl="node2" presStyleIdx="3" presStyleCnt="4"/>
      <dgm:spPr/>
    </dgm:pt>
    <dgm:pt modelId="{B24435A1-6BB0-41C0-AF75-DDEC692D1925}" type="pres">
      <dgm:prSet presAssocID="{3CFFB832-1516-40F7-B5EA-91F84CCA8782}" presName="text2" presStyleLbl="fgAcc2" presStyleIdx="3" presStyleCnt="4" custScaleX="77070" custScaleY="6888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942B03D-6C58-4026-9401-A9F792A13D48}" type="pres">
      <dgm:prSet presAssocID="{3CFFB832-1516-40F7-B5EA-91F84CCA8782}" presName="hierChild3" presStyleCnt="0"/>
      <dgm:spPr/>
    </dgm:pt>
  </dgm:ptLst>
  <dgm:cxnLst>
    <dgm:cxn modelId="{9F131D7C-F7E0-4496-9026-DFA8FAC4E42A}" type="presOf" srcId="{3CFFB832-1516-40F7-B5EA-91F84CCA8782}" destId="{B24435A1-6BB0-41C0-AF75-DDEC692D1925}" srcOrd="0" destOrd="0" presId="urn:microsoft.com/office/officeart/2005/8/layout/hierarchy1"/>
    <dgm:cxn modelId="{13C98140-8ECB-47A6-B5C8-E619D878AF43}" srcId="{11DB9A0F-9102-459B-8702-A9E33A778324}" destId="{E7C54DEF-2ADB-483E-B625-6841D693DF2C}" srcOrd="0" destOrd="0" parTransId="{C97D9FD2-BAEC-4A80-9BA3-49957AEEA55A}" sibTransId="{78000093-F32D-4FFA-8596-3D746E43517B}"/>
    <dgm:cxn modelId="{6AAAF588-33AC-466D-95AA-8620DD950C91}" srcId="{1EEF28BB-0EA7-4477-9C98-B83BA282E953}" destId="{3CFFB832-1516-40F7-B5EA-91F84CCA8782}" srcOrd="3" destOrd="0" parTransId="{F7FD3EB9-0A65-47B9-B907-755E9AC583ED}" sibTransId="{31BC8305-18A3-4C50-BA7C-784C48787B42}"/>
    <dgm:cxn modelId="{B372E5AA-EF48-4E76-B60C-6E7E567CE104}" type="presOf" srcId="{1AF9606D-20E0-47EF-BFFD-0E1E129AF869}" destId="{46C38CEF-5752-4CDF-9798-A8574F5679F3}" srcOrd="0" destOrd="0" presId="urn:microsoft.com/office/officeart/2005/8/layout/hierarchy1"/>
    <dgm:cxn modelId="{0B80DFC0-814B-4546-8174-D0C61FC9879B}" type="presOf" srcId="{BDF9E3DB-974B-422F-8C38-9EDBB021D41B}" destId="{52F1BB25-060F-41B6-BE19-04CEDDD15C75}" srcOrd="0" destOrd="0" presId="urn:microsoft.com/office/officeart/2005/8/layout/hierarchy1"/>
    <dgm:cxn modelId="{60BF925A-D22F-4366-8BC2-CAFCEE909589}" type="presOf" srcId="{E7C54DEF-2ADB-483E-B625-6841D693DF2C}" destId="{65D2C607-4683-4FCB-A3D7-F88C532159D8}" srcOrd="0" destOrd="0" presId="urn:microsoft.com/office/officeart/2005/8/layout/hierarchy1"/>
    <dgm:cxn modelId="{7DA17946-B44D-4BBA-9310-299F520A5BA4}" type="presOf" srcId="{44A723A7-20F7-4461-AC15-0ABDB1AB9052}" destId="{17A5F0C3-B5A6-4E0D-88C9-5746D09CAF4E}" srcOrd="0" destOrd="0" presId="urn:microsoft.com/office/officeart/2005/8/layout/hierarchy1"/>
    <dgm:cxn modelId="{089E2910-B0B1-4E1C-AB54-1D4C270AAFE3}" srcId="{1EEF28BB-0EA7-4477-9C98-B83BA282E953}" destId="{11DB9A0F-9102-459B-8702-A9E33A778324}" srcOrd="0" destOrd="0" parTransId="{0C69325D-7C08-408D-89A5-1AA1F54AD017}" sibTransId="{A3D332DC-3E39-458D-9564-B1B4C17BDCFC}"/>
    <dgm:cxn modelId="{987CE481-F361-4B13-9BFE-E107934ED933}" type="presOf" srcId="{F7FD3EB9-0A65-47B9-B907-755E9AC583ED}" destId="{1ACE1F7F-A758-4840-8934-1C2AC584B7E4}" srcOrd="0" destOrd="0" presId="urn:microsoft.com/office/officeart/2005/8/layout/hierarchy1"/>
    <dgm:cxn modelId="{513DE805-760F-4C6B-8018-56DE459BAB82}" type="presOf" srcId="{11DB9A0F-9102-459B-8702-A9E33A778324}" destId="{2CC7126F-CFF6-41FD-810E-BDDC5BB6FF7B}" srcOrd="0" destOrd="0" presId="urn:microsoft.com/office/officeart/2005/8/layout/hierarchy1"/>
    <dgm:cxn modelId="{D6DC1B85-9B12-47BC-A4D8-E76F4EB4AC27}" srcId="{11DB9A0F-9102-459B-8702-A9E33A778324}" destId="{AEC4F26E-51BB-4109-BFB1-535CD04DD0D2}" srcOrd="1" destOrd="0" parTransId="{1AF9606D-20E0-47EF-BFFD-0E1E129AF869}" sibTransId="{C4FC8E29-CE87-4A5C-927F-E9871AEE9097}"/>
    <dgm:cxn modelId="{789BC1D5-9660-47A8-B2B6-26BC627BAFDA}" type="presOf" srcId="{1EEF28BB-0EA7-4477-9C98-B83BA282E953}" destId="{4AA0B547-BDE7-4C33-8D13-B274B3A2CB4F}" srcOrd="0" destOrd="0" presId="urn:microsoft.com/office/officeart/2005/8/layout/hierarchy1"/>
    <dgm:cxn modelId="{EEE7E880-4601-4AC7-ACE1-04DD6B373E73}" srcId="{626D5172-F4EE-4F7A-B1E6-D2B14D29EF77}" destId="{1EEF28BB-0EA7-4477-9C98-B83BA282E953}" srcOrd="0" destOrd="0" parTransId="{AEFFC12F-1EA7-4400-A786-85F8C58CDFE4}" sibTransId="{2D3DBCD9-6D4E-4D55-8924-2A96E153F381}"/>
    <dgm:cxn modelId="{452B69CC-B5F0-4CF3-AAD6-F2F3EE0DC74F}" type="presOf" srcId="{C97D9FD2-BAEC-4A80-9BA3-49957AEEA55A}" destId="{8735329A-2DCF-4AFC-B2E4-7B9F82A0045D}" srcOrd="0" destOrd="0" presId="urn:microsoft.com/office/officeart/2005/8/layout/hierarchy1"/>
    <dgm:cxn modelId="{0F04269D-D5C0-46B1-8D7A-F2C8AADB0567}" type="presOf" srcId="{0C69325D-7C08-408D-89A5-1AA1F54AD017}" destId="{E489A211-833C-4642-A553-EC58C161C06B}" srcOrd="0" destOrd="0" presId="urn:microsoft.com/office/officeart/2005/8/layout/hierarchy1"/>
    <dgm:cxn modelId="{F7B71F1D-A8EB-4EC7-9A1F-380407F32C73}" type="presOf" srcId="{626D5172-F4EE-4F7A-B1E6-D2B14D29EF77}" destId="{E1C39A1A-2F10-4B20-B806-AA068609D21C}" srcOrd="0" destOrd="0" presId="urn:microsoft.com/office/officeart/2005/8/layout/hierarchy1"/>
    <dgm:cxn modelId="{0283F818-1E6E-48CB-A33E-1F1F6C3CD287}" srcId="{1EEF28BB-0EA7-4477-9C98-B83BA282E953}" destId="{38EF6CEF-65FE-4EE5-8346-02867A53AE62}" srcOrd="2" destOrd="0" parTransId="{44A723A7-20F7-4461-AC15-0ABDB1AB9052}" sibTransId="{3E27CA26-FDAC-4492-B898-BE03FF4D1ED6}"/>
    <dgm:cxn modelId="{3AA83B24-6A2A-468C-9860-95794F9E46EC}" type="presOf" srcId="{38EF6CEF-65FE-4EE5-8346-02867A53AE62}" destId="{1CC5BBAB-A3C8-4AAC-882D-68A0F1DF2B9F}" srcOrd="0" destOrd="0" presId="urn:microsoft.com/office/officeart/2005/8/layout/hierarchy1"/>
    <dgm:cxn modelId="{2654A3B0-FA43-4DFB-BA36-2EF04818F030}" type="presOf" srcId="{AEC4F26E-51BB-4109-BFB1-535CD04DD0D2}" destId="{BA74671D-3C81-496B-A807-6AE74F680BA8}" srcOrd="0" destOrd="0" presId="urn:microsoft.com/office/officeart/2005/8/layout/hierarchy1"/>
    <dgm:cxn modelId="{8B4ACA85-A1D2-4FAA-9225-9F0285B39B36}" srcId="{1EEF28BB-0EA7-4477-9C98-B83BA282E953}" destId="{BDF9E3DB-974B-422F-8C38-9EDBB021D41B}" srcOrd="1" destOrd="0" parTransId="{F13137DA-EFEC-4C4D-A3BD-01592C23BA90}" sibTransId="{82713E22-DF67-4B7B-9F0B-1207281FFFFE}"/>
    <dgm:cxn modelId="{AC2104BD-F14C-4A1D-AE24-9743D5711258}" type="presOf" srcId="{F13137DA-EFEC-4C4D-A3BD-01592C23BA90}" destId="{64B29DC5-2A78-4EDB-9BE7-C4B650752DF8}" srcOrd="0" destOrd="0" presId="urn:microsoft.com/office/officeart/2005/8/layout/hierarchy1"/>
    <dgm:cxn modelId="{A092BBCB-8F36-4C79-A29A-5C2554D10B4F}" type="presParOf" srcId="{E1C39A1A-2F10-4B20-B806-AA068609D21C}" destId="{FAB61749-D3F4-496D-9ECF-6ABA11A1DA50}" srcOrd="0" destOrd="0" presId="urn:microsoft.com/office/officeart/2005/8/layout/hierarchy1"/>
    <dgm:cxn modelId="{34D7C856-1C8D-4924-A44B-173BFF25C6F6}" type="presParOf" srcId="{FAB61749-D3F4-496D-9ECF-6ABA11A1DA50}" destId="{D68D1885-6B26-436A-9569-A7EA3C6C500D}" srcOrd="0" destOrd="0" presId="urn:microsoft.com/office/officeart/2005/8/layout/hierarchy1"/>
    <dgm:cxn modelId="{B1F15991-AB25-4DD5-9B38-B6A5CBD7EAEB}" type="presParOf" srcId="{D68D1885-6B26-436A-9569-A7EA3C6C500D}" destId="{2FACB93E-9B03-45E1-8C2D-E041EC5E5AA0}" srcOrd="0" destOrd="0" presId="urn:microsoft.com/office/officeart/2005/8/layout/hierarchy1"/>
    <dgm:cxn modelId="{468D7D03-5AD1-4448-8CD3-63289FD4AEBB}" type="presParOf" srcId="{D68D1885-6B26-436A-9569-A7EA3C6C500D}" destId="{4AA0B547-BDE7-4C33-8D13-B274B3A2CB4F}" srcOrd="1" destOrd="0" presId="urn:microsoft.com/office/officeart/2005/8/layout/hierarchy1"/>
    <dgm:cxn modelId="{3F021A2B-550F-4740-8A30-930F79DE0F05}" type="presParOf" srcId="{FAB61749-D3F4-496D-9ECF-6ABA11A1DA50}" destId="{F37CCA5B-A400-4C6A-BC01-48B6D3D2246D}" srcOrd="1" destOrd="0" presId="urn:microsoft.com/office/officeart/2005/8/layout/hierarchy1"/>
    <dgm:cxn modelId="{123FB703-44D1-4DF5-AFF8-CB72C89C67AF}" type="presParOf" srcId="{F37CCA5B-A400-4C6A-BC01-48B6D3D2246D}" destId="{E489A211-833C-4642-A553-EC58C161C06B}" srcOrd="0" destOrd="0" presId="urn:microsoft.com/office/officeart/2005/8/layout/hierarchy1"/>
    <dgm:cxn modelId="{B009868B-652D-492E-87E3-00D02AF9D7C9}" type="presParOf" srcId="{F37CCA5B-A400-4C6A-BC01-48B6D3D2246D}" destId="{159CEE8E-AFAA-43A7-A1C0-2C0861B07581}" srcOrd="1" destOrd="0" presId="urn:microsoft.com/office/officeart/2005/8/layout/hierarchy1"/>
    <dgm:cxn modelId="{D22B3ACD-B48F-44DA-A684-64672CB8827E}" type="presParOf" srcId="{159CEE8E-AFAA-43A7-A1C0-2C0861B07581}" destId="{99E9E4C1-2A7B-49E9-9A41-8CEC3DA3DC70}" srcOrd="0" destOrd="0" presId="urn:microsoft.com/office/officeart/2005/8/layout/hierarchy1"/>
    <dgm:cxn modelId="{9A9A3E69-ADA3-48B2-BD4D-A78CF6BA1175}" type="presParOf" srcId="{99E9E4C1-2A7B-49E9-9A41-8CEC3DA3DC70}" destId="{3839D85E-C98C-4D0D-8AB0-9D4BF8B29BC6}" srcOrd="0" destOrd="0" presId="urn:microsoft.com/office/officeart/2005/8/layout/hierarchy1"/>
    <dgm:cxn modelId="{8FBCAA06-4C78-4F04-A416-D836613B67F6}" type="presParOf" srcId="{99E9E4C1-2A7B-49E9-9A41-8CEC3DA3DC70}" destId="{2CC7126F-CFF6-41FD-810E-BDDC5BB6FF7B}" srcOrd="1" destOrd="0" presId="urn:microsoft.com/office/officeart/2005/8/layout/hierarchy1"/>
    <dgm:cxn modelId="{24B9CF3A-A660-4E71-A958-2DD218833C19}" type="presParOf" srcId="{159CEE8E-AFAA-43A7-A1C0-2C0861B07581}" destId="{413C9A25-2A6A-42D8-B2A0-9E65699A35A1}" srcOrd="1" destOrd="0" presId="urn:microsoft.com/office/officeart/2005/8/layout/hierarchy1"/>
    <dgm:cxn modelId="{CC813455-258C-46DD-B9B3-8AD13A1FDC8A}" type="presParOf" srcId="{413C9A25-2A6A-42D8-B2A0-9E65699A35A1}" destId="{8735329A-2DCF-4AFC-B2E4-7B9F82A0045D}" srcOrd="0" destOrd="0" presId="urn:microsoft.com/office/officeart/2005/8/layout/hierarchy1"/>
    <dgm:cxn modelId="{607DD72F-A567-4C09-9356-6FD8BC838928}" type="presParOf" srcId="{413C9A25-2A6A-42D8-B2A0-9E65699A35A1}" destId="{E7F69D43-F678-4BDC-A42F-46C6B3AF19F5}" srcOrd="1" destOrd="0" presId="urn:microsoft.com/office/officeart/2005/8/layout/hierarchy1"/>
    <dgm:cxn modelId="{870B5EE7-85F2-4EEC-970D-7FF6247E9539}" type="presParOf" srcId="{E7F69D43-F678-4BDC-A42F-46C6B3AF19F5}" destId="{7B1B5F1D-0AA6-4B71-99B7-F645D639BE32}" srcOrd="0" destOrd="0" presId="urn:microsoft.com/office/officeart/2005/8/layout/hierarchy1"/>
    <dgm:cxn modelId="{1734BA0E-9EBC-408C-847B-8E9807B50D64}" type="presParOf" srcId="{7B1B5F1D-0AA6-4B71-99B7-F645D639BE32}" destId="{B5F6A901-E22F-4BA1-ADAD-DAD48801DD4B}" srcOrd="0" destOrd="0" presId="urn:microsoft.com/office/officeart/2005/8/layout/hierarchy1"/>
    <dgm:cxn modelId="{6988C563-5ED6-4FB6-894A-1A33F92BF082}" type="presParOf" srcId="{7B1B5F1D-0AA6-4B71-99B7-F645D639BE32}" destId="{65D2C607-4683-4FCB-A3D7-F88C532159D8}" srcOrd="1" destOrd="0" presId="urn:microsoft.com/office/officeart/2005/8/layout/hierarchy1"/>
    <dgm:cxn modelId="{6FA44080-A0D6-4799-B555-EE38FAC9F5FD}" type="presParOf" srcId="{E7F69D43-F678-4BDC-A42F-46C6B3AF19F5}" destId="{7DEC2D41-7FAE-4560-9F45-76F1B5B65C73}" srcOrd="1" destOrd="0" presId="urn:microsoft.com/office/officeart/2005/8/layout/hierarchy1"/>
    <dgm:cxn modelId="{943D8424-6AE8-4C0D-8CFD-6DC2DE2F57FA}" type="presParOf" srcId="{413C9A25-2A6A-42D8-B2A0-9E65699A35A1}" destId="{46C38CEF-5752-4CDF-9798-A8574F5679F3}" srcOrd="2" destOrd="0" presId="urn:microsoft.com/office/officeart/2005/8/layout/hierarchy1"/>
    <dgm:cxn modelId="{CD12A23E-E06F-49CA-AC96-6B02577FD37E}" type="presParOf" srcId="{413C9A25-2A6A-42D8-B2A0-9E65699A35A1}" destId="{E014F3D4-D7C5-4272-8C5E-ACF6E5414A92}" srcOrd="3" destOrd="0" presId="urn:microsoft.com/office/officeart/2005/8/layout/hierarchy1"/>
    <dgm:cxn modelId="{72153652-1233-4A15-8A4E-1AAC34D4DA2E}" type="presParOf" srcId="{E014F3D4-D7C5-4272-8C5E-ACF6E5414A92}" destId="{3931E45F-EF6F-4FFE-94F9-BECF418B8A16}" srcOrd="0" destOrd="0" presId="urn:microsoft.com/office/officeart/2005/8/layout/hierarchy1"/>
    <dgm:cxn modelId="{6FB3760C-7DEA-4104-9D09-3DA99E49D06A}" type="presParOf" srcId="{3931E45F-EF6F-4FFE-94F9-BECF418B8A16}" destId="{8167FB55-DDAF-4C31-B650-7ABFFBF7F06D}" srcOrd="0" destOrd="0" presId="urn:microsoft.com/office/officeart/2005/8/layout/hierarchy1"/>
    <dgm:cxn modelId="{D032065F-E346-4886-8074-0E6351DE43FA}" type="presParOf" srcId="{3931E45F-EF6F-4FFE-94F9-BECF418B8A16}" destId="{BA74671D-3C81-496B-A807-6AE74F680BA8}" srcOrd="1" destOrd="0" presId="urn:microsoft.com/office/officeart/2005/8/layout/hierarchy1"/>
    <dgm:cxn modelId="{2337B9DD-BA73-4FD2-8C7B-2786AB6B7D80}" type="presParOf" srcId="{E014F3D4-D7C5-4272-8C5E-ACF6E5414A92}" destId="{1C28040E-E5BA-4F2D-8C49-2C135E1B2E28}" srcOrd="1" destOrd="0" presId="urn:microsoft.com/office/officeart/2005/8/layout/hierarchy1"/>
    <dgm:cxn modelId="{09D27682-77E1-4E51-9F7C-5405C266B3C4}" type="presParOf" srcId="{F37CCA5B-A400-4C6A-BC01-48B6D3D2246D}" destId="{64B29DC5-2A78-4EDB-9BE7-C4B650752DF8}" srcOrd="2" destOrd="0" presId="urn:microsoft.com/office/officeart/2005/8/layout/hierarchy1"/>
    <dgm:cxn modelId="{BF48D3A7-E03F-47BB-9C1C-DCF73613F9CE}" type="presParOf" srcId="{F37CCA5B-A400-4C6A-BC01-48B6D3D2246D}" destId="{DE685677-F6CA-4D44-B99D-3667870E375E}" srcOrd="3" destOrd="0" presId="urn:microsoft.com/office/officeart/2005/8/layout/hierarchy1"/>
    <dgm:cxn modelId="{09B071FF-C1D0-42A4-8701-4F7FABB7C527}" type="presParOf" srcId="{DE685677-F6CA-4D44-B99D-3667870E375E}" destId="{A54B638F-0AF9-4DF6-9851-F397503B735F}" srcOrd="0" destOrd="0" presId="urn:microsoft.com/office/officeart/2005/8/layout/hierarchy1"/>
    <dgm:cxn modelId="{34FE536E-AE35-43C8-A412-1FBEC98EB72D}" type="presParOf" srcId="{A54B638F-0AF9-4DF6-9851-F397503B735F}" destId="{AA60A425-5AD3-43D3-89D4-96A8EBB923C8}" srcOrd="0" destOrd="0" presId="urn:microsoft.com/office/officeart/2005/8/layout/hierarchy1"/>
    <dgm:cxn modelId="{981DF5A3-3B00-42CE-8CA6-8C249CF9F3D2}" type="presParOf" srcId="{A54B638F-0AF9-4DF6-9851-F397503B735F}" destId="{52F1BB25-060F-41B6-BE19-04CEDDD15C75}" srcOrd="1" destOrd="0" presId="urn:microsoft.com/office/officeart/2005/8/layout/hierarchy1"/>
    <dgm:cxn modelId="{38BECBA2-CD5D-4454-8FBA-F3DE832DC6C5}" type="presParOf" srcId="{DE685677-F6CA-4D44-B99D-3667870E375E}" destId="{19F19657-87D2-4025-A69E-9D4790BB8B93}" srcOrd="1" destOrd="0" presId="urn:microsoft.com/office/officeart/2005/8/layout/hierarchy1"/>
    <dgm:cxn modelId="{99B1E591-2398-4A7A-86ED-E4AA49ABCE3A}" type="presParOf" srcId="{F37CCA5B-A400-4C6A-BC01-48B6D3D2246D}" destId="{17A5F0C3-B5A6-4E0D-88C9-5746D09CAF4E}" srcOrd="4" destOrd="0" presId="urn:microsoft.com/office/officeart/2005/8/layout/hierarchy1"/>
    <dgm:cxn modelId="{D77D08A7-A136-4857-99F7-EC0FD61F1A14}" type="presParOf" srcId="{F37CCA5B-A400-4C6A-BC01-48B6D3D2246D}" destId="{0F596F63-A584-44EB-940C-49260944DE16}" srcOrd="5" destOrd="0" presId="urn:microsoft.com/office/officeart/2005/8/layout/hierarchy1"/>
    <dgm:cxn modelId="{3930587F-932F-404C-9B5F-977E624951F1}" type="presParOf" srcId="{0F596F63-A584-44EB-940C-49260944DE16}" destId="{379D87A2-8BB1-4F1F-8F46-91E765D9B89D}" srcOrd="0" destOrd="0" presId="urn:microsoft.com/office/officeart/2005/8/layout/hierarchy1"/>
    <dgm:cxn modelId="{DF5A4167-A6D8-4F34-899F-0B58E995BF5D}" type="presParOf" srcId="{379D87A2-8BB1-4F1F-8F46-91E765D9B89D}" destId="{AF7C556E-E5AA-4AB8-946F-97A5B7469B18}" srcOrd="0" destOrd="0" presId="urn:microsoft.com/office/officeart/2005/8/layout/hierarchy1"/>
    <dgm:cxn modelId="{6FA280A1-DC4C-4DC2-BEEB-D1057D1A56B9}" type="presParOf" srcId="{379D87A2-8BB1-4F1F-8F46-91E765D9B89D}" destId="{1CC5BBAB-A3C8-4AAC-882D-68A0F1DF2B9F}" srcOrd="1" destOrd="0" presId="urn:microsoft.com/office/officeart/2005/8/layout/hierarchy1"/>
    <dgm:cxn modelId="{EA8ACEDE-83EF-48C5-A5C4-ADAB776FAB13}" type="presParOf" srcId="{0F596F63-A584-44EB-940C-49260944DE16}" destId="{D7536873-20D4-4FA5-9201-3E6231C1B21F}" srcOrd="1" destOrd="0" presId="urn:microsoft.com/office/officeart/2005/8/layout/hierarchy1"/>
    <dgm:cxn modelId="{9F199BF6-3B8E-4043-A848-A57DB1E1AA16}" type="presParOf" srcId="{F37CCA5B-A400-4C6A-BC01-48B6D3D2246D}" destId="{1ACE1F7F-A758-4840-8934-1C2AC584B7E4}" srcOrd="6" destOrd="0" presId="urn:microsoft.com/office/officeart/2005/8/layout/hierarchy1"/>
    <dgm:cxn modelId="{770E9DF0-52AD-4468-8B1A-8263107C5BE3}" type="presParOf" srcId="{F37CCA5B-A400-4C6A-BC01-48B6D3D2246D}" destId="{4A05EF4D-A349-4EEC-8DE0-863137A037C5}" srcOrd="7" destOrd="0" presId="urn:microsoft.com/office/officeart/2005/8/layout/hierarchy1"/>
    <dgm:cxn modelId="{2236EE7A-1A75-4056-95B8-1B296D304F0C}" type="presParOf" srcId="{4A05EF4D-A349-4EEC-8DE0-863137A037C5}" destId="{0467B337-1BF6-4EA1-AD78-CE933799764C}" srcOrd="0" destOrd="0" presId="urn:microsoft.com/office/officeart/2005/8/layout/hierarchy1"/>
    <dgm:cxn modelId="{84434824-D4C1-4893-A783-8370A4CD393C}" type="presParOf" srcId="{0467B337-1BF6-4EA1-AD78-CE933799764C}" destId="{5D7190B3-49E5-47B2-8A50-BF7AABCB3469}" srcOrd="0" destOrd="0" presId="urn:microsoft.com/office/officeart/2005/8/layout/hierarchy1"/>
    <dgm:cxn modelId="{CC54E89D-49A4-47B8-8BC9-5C47771A7686}" type="presParOf" srcId="{0467B337-1BF6-4EA1-AD78-CE933799764C}" destId="{B24435A1-6BB0-41C0-AF75-DDEC692D1925}" srcOrd="1" destOrd="0" presId="urn:microsoft.com/office/officeart/2005/8/layout/hierarchy1"/>
    <dgm:cxn modelId="{812EDE80-673E-4105-986B-93BAB6B2C4D7}" type="presParOf" srcId="{4A05EF4D-A349-4EEC-8DE0-863137A037C5}" destId="{5942B03D-6C58-4026-9401-A9F792A13D48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CE1F7F-A758-4840-8934-1C2AC584B7E4}">
      <dsp:nvSpPr>
        <dsp:cNvPr id="0" name=""/>
        <dsp:cNvSpPr/>
      </dsp:nvSpPr>
      <dsp:spPr>
        <a:xfrm>
          <a:off x="3847161" y="842351"/>
          <a:ext cx="3191260" cy="4674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1061"/>
              </a:lnTo>
              <a:lnTo>
                <a:pt x="3191260" y="321061"/>
              </a:lnTo>
              <a:lnTo>
                <a:pt x="3191260" y="46742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A5F0C3-B5A6-4E0D-88C9-5746D09CAF4E}">
      <dsp:nvSpPr>
        <dsp:cNvPr id="0" name=""/>
        <dsp:cNvSpPr/>
      </dsp:nvSpPr>
      <dsp:spPr>
        <a:xfrm>
          <a:off x="3847161" y="842351"/>
          <a:ext cx="1536904" cy="4260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9728"/>
              </a:lnTo>
              <a:lnTo>
                <a:pt x="1536904" y="279728"/>
              </a:lnTo>
              <a:lnTo>
                <a:pt x="1536904" y="42608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B29DC5-2A78-4EDB-9BE7-C4B650752DF8}">
      <dsp:nvSpPr>
        <dsp:cNvPr id="0" name=""/>
        <dsp:cNvSpPr/>
      </dsp:nvSpPr>
      <dsp:spPr>
        <a:xfrm>
          <a:off x="3517689" y="842351"/>
          <a:ext cx="329472" cy="426087"/>
        </a:xfrm>
        <a:custGeom>
          <a:avLst/>
          <a:gdLst/>
          <a:ahLst/>
          <a:cxnLst/>
          <a:rect l="0" t="0" r="0" b="0"/>
          <a:pathLst>
            <a:path>
              <a:moveTo>
                <a:pt x="329472" y="0"/>
              </a:moveTo>
              <a:lnTo>
                <a:pt x="329472" y="279728"/>
              </a:lnTo>
              <a:lnTo>
                <a:pt x="0" y="279728"/>
              </a:lnTo>
              <a:lnTo>
                <a:pt x="0" y="42608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C38CEF-5752-4CDF-9798-A8574F5679F3}">
      <dsp:nvSpPr>
        <dsp:cNvPr id="0" name=""/>
        <dsp:cNvSpPr/>
      </dsp:nvSpPr>
      <dsp:spPr>
        <a:xfrm>
          <a:off x="1423586" y="1969437"/>
          <a:ext cx="1159026" cy="4256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9246"/>
              </a:lnTo>
              <a:lnTo>
                <a:pt x="1159026" y="279246"/>
              </a:lnTo>
              <a:lnTo>
                <a:pt x="1159026" y="42560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35329A-2DCF-4AFC-B2E4-7B9F82A0045D}">
      <dsp:nvSpPr>
        <dsp:cNvPr id="0" name=""/>
        <dsp:cNvSpPr/>
      </dsp:nvSpPr>
      <dsp:spPr>
        <a:xfrm>
          <a:off x="1004225" y="1969437"/>
          <a:ext cx="419360" cy="403775"/>
        </a:xfrm>
        <a:custGeom>
          <a:avLst/>
          <a:gdLst/>
          <a:ahLst/>
          <a:cxnLst/>
          <a:rect l="0" t="0" r="0" b="0"/>
          <a:pathLst>
            <a:path>
              <a:moveTo>
                <a:pt x="419360" y="0"/>
              </a:moveTo>
              <a:lnTo>
                <a:pt x="419360" y="257416"/>
              </a:lnTo>
              <a:lnTo>
                <a:pt x="0" y="257416"/>
              </a:lnTo>
              <a:lnTo>
                <a:pt x="0" y="40377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89A211-833C-4642-A553-EC58C161C06B}">
      <dsp:nvSpPr>
        <dsp:cNvPr id="0" name=""/>
        <dsp:cNvSpPr/>
      </dsp:nvSpPr>
      <dsp:spPr>
        <a:xfrm>
          <a:off x="1423586" y="842351"/>
          <a:ext cx="2423575" cy="424954"/>
        </a:xfrm>
        <a:custGeom>
          <a:avLst/>
          <a:gdLst/>
          <a:ahLst/>
          <a:cxnLst/>
          <a:rect l="0" t="0" r="0" b="0"/>
          <a:pathLst>
            <a:path>
              <a:moveTo>
                <a:pt x="2423575" y="0"/>
              </a:moveTo>
              <a:lnTo>
                <a:pt x="2423575" y="278594"/>
              </a:lnTo>
              <a:lnTo>
                <a:pt x="0" y="278594"/>
              </a:lnTo>
              <a:lnTo>
                <a:pt x="0" y="42495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ACB93E-9B03-45E1-8C2D-E041EC5E5AA0}">
      <dsp:nvSpPr>
        <dsp:cNvPr id="0" name=""/>
        <dsp:cNvSpPr/>
      </dsp:nvSpPr>
      <dsp:spPr>
        <a:xfrm>
          <a:off x="3013263" y="-6743"/>
          <a:ext cx="1667797" cy="84909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AA0B547-BDE7-4C33-8D13-B274B3A2CB4F}">
      <dsp:nvSpPr>
        <dsp:cNvPr id="0" name=""/>
        <dsp:cNvSpPr/>
      </dsp:nvSpPr>
      <dsp:spPr>
        <a:xfrm>
          <a:off x="3188806" y="160022"/>
          <a:ext cx="1667797" cy="849094"/>
        </a:xfrm>
        <a:prstGeom prst="roundRect">
          <a:avLst>
            <a:gd name="adj" fmla="val 10000"/>
          </a:avLst>
        </a:prstGeom>
        <a:solidFill>
          <a:srgbClr val="003399">
            <a:alpha val="90000"/>
          </a:srgbClr>
        </a:solidFill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Группа Компаний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 «КАРАВАЙ»</a:t>
          </a:r>
          <a:endParaRPr lang="ru-RU" sz="1400" b="1" kern="1200" dirty="0">
            <a:solidFill>
              <a:srgbClr val="FFFF0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213675" y="184891"/>
        <a:ext cx="1618059" cy="799356"/>
      </dsp:txXfrm>
    </dsp:sp>
    <dsp:sp modelId="{3839D85E-C98C-4D0D-8AB0-9D4BF8B29BC6}">
      <dsp:nvSpPr>
        <dsp:cNvPr id="0" name=""/>
        <dsp:cNvSpPr/>
      </dsp:nvSpPr>
      <dsp:spPr>
        <a:xfrm>
          <a:off x="696851" y="1267305"/>
          <a:ext cx="1453469" cy="70213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CC7126F-CFF6-41FD-810E-BDDC5BB6FF7B}">
      <dsp:nvSpPr>
        <dsp:cNvPr id="0" name=""/>
        <dsp:cNvSpPr/>
      </dsp:nvSpPr>
      <dsp:spPr>
        <a:xfrm>
          <a:off x="872395" y="1434071"/>
          <a:ext cx="1453469" cy="702131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Arial" panose="020B0604020202020204" pitchFamily="34" charset="0"/>
              <a:cs typeface="Arial" panose="020B0604020202020204" pitchFamily="34" charset="0"/>
            </a:rPr>
            <a:t>ОАО «КАРАВАЙ»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Arial" panose="020B0604020202020204" pitchFamily="34" charset="0"/>
              <a:cs typeface="Arial" panose="020B0604020202020204" pitchFamily="34" charset="0"/>
            </a:rPr>
            <a:t>Хлебозавод,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Arial" panose="020B0604020202020204" pitchFamily="34" charset="0"/>
              <a:cs typeface="Arial" panose="020B0604020202020204" pitchFamily="34" charset="0"/>
            </a:rPr>
            <a:t>1927 г</a:t>
          </a:r>
          <a:endParaRPr lang="ru-RU" sz="1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92960" y="1454636"/>
        <a:ext cx="1412339" cy="661001"/>
      </dsp:txXfrm>
    </dsp:sp>
    <dsp:sp modelId="{B5F6A901-E22F-4BA1-ADAD-DAD48801DD4B}">
      <dsp:nvSpPr>
        <dsp:cNvPr id="0" name=""/>
        <dsp:cNvSpPr/>
      </dsp:nvSpPr>
      <dsp:spPr>
        <a:xfrm>
          <a:off x="447313" y="2373212"/>
          <a:ext cx="1113823" cy="75056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5D2C607-4683-4FCB-A3D7-F88C532159D8}">
      <dsp:nvSpPr>
        <dsp:cNvPr id="0" name=""/>
        <dsp:cNvSpPr/>
      </dsp:nvSpPr>
      <dsp:spPr>
        <a:xfrm>
          <a:off x="622857" y="2539979"/>
          <a:ext cx="1113823" cy="750567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Arial" panose="020B0604020202020204" pitchFamily="34" charset="0"/>
              <a:cs typeface="Arial" panose="020B0604020202020204" pitchFamily="34" charset="0"/>
            </a:rPr>
            <a:t>ОАО «Заря», хлебозавод,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Arial" panose="020B0604020202020204" pitchFamily="34" charset="0"/>
              <a:cs typeface="Arial" panose="020B0604020202020204" pitchFamily="34" charset="0"/>
            </a:rPr>
            <a:t>1897 г</a:t>
          </a:r>
          <a:endParaRPr lang="ru-RU" sz="1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44840" y="2561962"/>
        <a:ext cx="1069857" cy="706601"/>
      </dsp:txXfrm>
    </dsp:sp>
    <dsp:sp modelId="{8167FB55-DDAF-4C31-B650-7ABFFBF7F06D}">
      <dsp:nvSpPr>
        <dsp:cNvPr id="0" name=""/>
        <dsp:cNvSpPr/>
      </dsp:nvSpPr>
      <dsp:spPr>
        <a:xfrm>
          <a:off x="1940141" y="2395043"/>
          <a:ext cx="1284942" cy="7458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A74671D-3C81-496B-A807-6AE74F680BA8}">
      <dsp:nvSpPr>
        <dsp:cNvPr id="0" name=""/>
        <dsp:cNvSpPr/>
      </dsp:nvSpPr>
      <dsp:spPr>
        <a:xfrm>
          <a:off x="2115685" y="2561809"/>
          <a:ext cx="1284942" cy="745812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Arial" panose="020B0604020202020204" pitchFamily="34" charset="0"/>
              <a:cs typeface="Arial" panose="020B0604020202020204" pitchFamily="34" charset="0"/>
            </a:rPr>
            <a:t>ОАО «Кушелевский хлебозавод»,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Arial" panose="020B0604020202020204" pitchFamily="34" charset="0"/>
              <a:cs typeface="Arial" panose="020B0604020202020204" pitchFamily="34" charset="0"/>
            </a:rPr>
            <a:t>1933 г</a:t>
          </a:r>
          <a:endParaRPr lang="ru-RU" sz="1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137529" y="2583653"/>
        <a:ext cx="1241254" cy="702124"/>
      </dsp:txXfrm>
    </dsp:sp>
    <dsp:sp modelId="{AA60A425-5AD3-43D3-89D4-96A8EBB923C8}">
      <dsp:nvSpPr>
        <dsp:cNvPr id="0" name=""/>
        <dsp:cNvSpPr/>
      </dsp:nvSpPr>
      <dsp:spPr>
        <a:xfrm>
          <a:off x="2861101" y="1268439"/>
          <a:ext cx="1313174" cy="69399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2F1BB25-060F-41B6-BE19-04CEDDD15C75}">
      <dsp:nvSpPr>
        <dsp:cNvPr id="0" name=""/>
        <dsp:cNvSpPr/>
      </dsp:nvSpPr>
      <dsp:spPr>
        <a:xfrm>
          <a:off x="3036645" y="1435205"/>
          <a:ext cx="1313174" cy="693995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Arial" panose="020B0604020202020204" pitchFamily="34" charset="0"/>
              <a:cs typeface="Arial" panose="020B0604020202020204" pitchFamily="34" charset="0"/>
            </a:rPr>
            <a:t>ЗАО «Фирма «Невская Сушка»,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Arial" panose="020B0604020202020204" pitchFamily="34" charset="0"/>
              <a:cs typeface="Arial" panose="020B0604020202020204" pitchFamily="34" charset="0"/>
            </a:rPr>
            <a:t>1914 г</a:t>
          </a:r>
          <a:endParaRPr lang="ru-RU" sz="1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056971" y="1455531"/>
        <a:ext cx="1272522" cy="653343"/>
      </dsp:txXfrm>
    </dsp:sp>
    <dsp:sp modelId="{AF7C556E-E5AA-4AB8-946F-97A5B7469B18}">
      <dsp:nvSpPr>
        <dsp:cNvPr id="0" name=""/>
        <dsp:cNvSpPr/>
      </dsp:nvSpPr>
      <dsp:spPr>
        <a:xfrm>
          <a:off x="4736468" y="1268439"/>
          <a:ext cx="1295195" cy="69399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CC5BBAB-A3C8-4AAC-882D-68A0F1DF2B9F}">
      <dsp:nvSpPr>
        <dsp:cNvPr id="0" name=""/>
        <dsp:cNvSpPr/>
      </dsp:nvSpPr>
      <dsp:spPr>
        <a:xfrm>
          <a:off x="4912012" y="1435205"/>
          <a:ext cx="1295195" cy="693995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Arial" panose="020B0604020202020204" pitchFamily="34" charset="0"/>
              <a:cs typeface="Arial" panose="020B0604020202020204" pitchFamily="34" charset="0"/>
            </a:rPr>
            <a:t>ОАО «Самарский хлебозавод»,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Arial" panose="020B0604020202020204" pitchFamily="34" charset="0"/>
              <a:cs typeface="Arial" panose="020B0604020202020204" pitchFamily="34" charset="0"/>
            </a:rPr>
            <a:t>1956 г</a:t>
          </a:r>
          <a:endParaRPr lang="ru-RU" sz="1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932338" y="1455531"/>
        <a:ext cx="1254543" cy="653343"/>
      </dsp:txXfrm>
    </dsp:sp>
    <dsp:sp modelId="{5D7190B3-49E5-47B2-8A50-BF7AABCB3469}">
      <dsp:nvSpPr>
        <dsp:cNvPr id="0" name=""/>
        <dsp:cNvSpPr/>
      </dsp:nvSpPr>
      <dsp:spPr>
        <a:xfrm>
          <a:off x="6429611" y="1309772"/>
          <a:ext cx="1217622" cy="69104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24435A1-6BB0-41C0-AF75-DDEC692D1925}">
      <dsp:nvSpPr>
        <dsp:cNvPr id="0" name=""/>
        <dsp:cNvSpPr/>
      </dsp:nvSpPr>
      <dsp:spPr>
        <a:xfrm>
          <a:off x="6605154" y="1476538"/>
          <a:ext cx="1217622" cy="691045"/>
        </a:xfrm>
        <a:prstGeom prst="roundRect">
          <a:avLst>
            <a:gd name="adj" fmla="val 10000"/>
          </a:avLst>
        </a:prstGeom>
        <a:solidFill>
          <a:srgbClr val="99FF33">
            <a:alpha val="90000"/>
          </a:srgbClr>
        </a:solidFill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>
              <a:latin typeface="Arial" panose="020B0604020202020204" pitchFamily="34" charset="0"/>
              <a:cs typeface="Arial" panose="020B0604020202020204" pitchFamily="34" charset="0"/>
            </a:rPr>
            <a:t>Московское Представительство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>
              <a:latin typeface="Arial" panose="020B0604020202020204" pitchFamily="34" charset="0"/>
              <a:cs typeface="Arial" panose="020B0604020202020204" pitchFamily="34" charset="0"/>
            </a:rPr>
            <a:t>2009 г</a:t>
          </a:r>
        </a:p>
      </dsp:txBody>
      <dsp:txXfrm>
        <a:off x="6625394" y="1496778"/>
        <a:ext cx="1177142" cy="6505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FBCFA6-DE44-4934-84D6-4646819E4AC4}" type="datetimeFigureOut">
              <a:rPr lang="ru-RU" smtClean="0"/>
              <a:t>19.10.2022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9F163C-CBC4-4EB3-B56D-4DB01C4D04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77908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490C04-BF93-481A-943D-AE5D9C050921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36591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354D7-9261-4847-BF4A-08329AA87BDC}" type="datetimeFigureOut">
              <a:rPr lang="ru-RU" smtClean="0"/>
              <a:pPr/>
              <a:t>19.10.2022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0D04A-3A89-42B0-B4AB-9C70D8A53B4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28496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354D7-9261-4847-BF4A-08329AA87BDC}" type="datetimeFigureOut">
              <a:rPr lang="ru-RU" smtClean="0"/>
              <a:pPr/>
              <a:t>19.10.2022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0D04A-3A89-42B0-B4AB-9C70D8A53B4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3999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354D7-9261-4847-BF4A-08329AA87BDC}" type="datetimeFigureOut">
              <a:rPr lang="ru-RU" smtClean="0"/>
              <a:pPr/>
              <a:t>19.10.2022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0D04A-3A89-42B0-B4AB-9C70D8A53B4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3249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354D7-9261-4847-BF4A-08329AA87BDC}" type="datetimeFigureOut">
              <a:rPr lang="ru-RU" smtClean="0"/>
              <a:pPr/>
              <a:t>19.10.2022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0D04A-3A89-42B0-B4AB-9C70D8A53B4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7147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354D7-9261-4847-BF4A-08329AA87BDC}" type="datetimeFigureOut">
              <a:rPr lang="ru-RU" smtClean="0"/>
              <a:pPr/>
              <a:t>19.10.2022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0D04A-3A89-42B0-B4AB-9C70D8A53B4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34303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354D7-9261-4847-BF4A-08329AA87BDC}" type="datetimeFigureOut">
              <a:rPr lang="ru-RU" smtClean="0"/>
              <a:pPr/>
              <a:t>19.10.2022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0D04A-3A89-42B0-B4AB-9C70D8A53B4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9940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354D7-9261-4847-BF4A-08329AA87BDC}" type="datetimeFigureOut">
              <a:rPr lang="ru-RU" smtClean="0"/>
              <a:pPr/>
              <a:t>19.10.2022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0D04A-3A89-42B0-B4AB-9C70D8A53B4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8550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354D7-9261-4847-BF4A-08329AA87BDC}" type="datetimeFigureOut">
              <a:rPr lang="ru-RU" smtClean="0"/>
              <a:pPr/>
              <a:t>19.10.2022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0D04A-3A89-42B0-B4AB-9C70D8A53B4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03430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354D7-9261-4847-BF4A-08329AA87BDC}" type="datetimeFigureOut">
              <a:rPr lang="ru-RU" smtClean="0"/>
              <a:pPr/>
              <a:t>19.10.2022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0D04A-3A89-42B0-B4AB-9C70D8A53B4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71045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354D7-9261-4847-BF4A-08329AA87BDC}" type="datetimeFigureOut">
              <a:rPr lang="ru-RU" smtClean="0"/>
              <a:pPr/>
              <a:t>19.10.2022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0D04A-3A89-42B0-B4AB-9C70D8A53B4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9747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354D7-9261-4847-BF4A-08329AA87BDC}" type="datetimeFigureOut">
              <a:rPr lang="ru-RU" smtClean="0"/>
              <a:pPr/>
              <a:t>19.10.2022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0D04A-3A89-42B0-B4AB-9C70D8A53B4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5846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354D7-9261-4847-BF4A-08329AA87BDC}" type="datetimeFigureOut">
              <a:rPr lang="ru-RU" smtClean="0"/>
              <a:pPr/>
              <a:t>19.10.2022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00D04A-3A89-42B0-B4AB-9C70D8A53B4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0960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22.xml"/><Relationship Id="rId7" Type="http://schemas.openxmlformats.org/officeDocument/2006/relationships/image" Target="../media/image7.png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slideLayout" Target="../slideLayouts/slideLayout6.xml"/><Relationship Id="rId5" Type="http://schemas.openxmlformats.org/officeDocument/2006/relationships/tags" Target="../tags/tag24.xml"/><Relationship Id="rId4" Type="http://schemas.openxmlformats.org/officeDocument/2006/relationships/tags" Target="../tags/tag2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27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5" Type="http://schemas.openxmlformats.org/officeDocument/2006/relationships/image" Target="../media/image7.png"/><Relationship Id="rId4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30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5" Type="http://schemas.openxmlformats.org/officeDocument/2006/relationships/image" Target="../media/image7.png"/><Relationship Id="rId4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etpgpb.ru/portal/import-substitution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2.jpeg"/><Relationship Id="rId12" Type="http://schemas.openxmlformats.org/officeDocument/2006/relationships/image" Target="../media/image7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11" Type="http://schemas.openxmlformats.org/officeDocument/2006/relationships/image" Target="../media/image6.jpeg"/><Relationship Id="rId5" Type="http://schemas.openxmlformats.org/officeDocument/2006/relationships/diagramColors" Target="../diagrams/colors1.xml"/><Relationship Id="rId10" Type="http://schemas.openxmlformats.org/officeDocument/2006/relationships/image" Target="../media/image5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11" Type="http://schemas.openxmlformats.org/officeDocument/2006/relationships/image" Target="../media/image7.png"/><Relationship Id="rId5" Type="http://schemas.openxmlformats.org/officeDocument/2006/relationships/image" Target="../media/image10.png"/><Relationship Id="rId10" Type="http://schemas.openxmlformats.org/officeDocument/2006/relationships/image" Target="../media/image15.jpeg"/><Relationship Id="rId4" Type="http://schemas.openxmlformats.org/officeDocument/2006/relationships/image" Target="../media/image9.png"/><Relationship Id="rId9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18" Type="http://schemas.openxmlformats.org/officeDocument/2006/relationships/image" Target="../media/image7.png"/><Relationship Id="rId3" Type="http://schemas.openxmlformats.org/officeDocument/2006/relationships/image" Target="../media/image17.jpe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17" Type="http://schemas.openxmlformats.org/officeDocument/2006/relationships/image" Target="../media/image31.png"/><Relationship Id="rId2" Type="http://schemas.openxmlformats.org/officeDocument/2006/relationships/image" Target="../media/image16.png"/><Relationship Id="rId16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5" Type="http://schemas.openxmlformats.org/officeDocument/2006/relationships/image" Target="../media/image29.png"/><Relationship Id="rId10" Type="http://schemas.openxmlformats.org/officeDocument/2006/relationships/image" Target="../media/image24.jpeg"/><Relationship Id="rId4" Type="http://schemas.openxmlformats.org/officeDocument/2006/relationships/image" Target="../media/image18.jpeg"/><Relationship Id="rId9" Type="http://schemas.openxmlformats.org/officeDocument/2006/relationships/image" Target="../media/image23.png"/><Relationship Id="rId14" Type="http://schemas.openxmlformats.org/officeDocument/2006/relationships/image" Target="../media/image2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13" Type="http://schemas.openxmlformats.org/officeDocument/2006/relationships/slideLayout" Target="../slideLayouts/slideLayout2.xml"/><Relationship Id="rId3" Type="http://schemas.openxmlformats.org/officeDocument/2006/relationships/tags" Target="../tags/tag5.xml"/><Relationship Id="rId7" Type="http://schemas.openxmlformats.org/officeDocument/2006/relationships/tags" Target="../tags/tag9.xml"/><Relationship Id="rId12" Type="http://schemas.openxmlformats.org/officeDocument/2006/relationships/tags" Target="../tags/tag14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tags" Target="../tags/tag13.xml"/><Relationship Id="rId5" Type="http://schemas.openxmlformats.org/officeDocument/2006/relationships/tags" Target="../tags/tag7.xml"/><Relationship Id="rId10" Type="http://schemas.openxmlformats.org/officeDocument/2006/relationships/tags" Target="../tags/tag12.xml"/><Relationship Id="rId4" Type="http://schemas.openxmlformats.org/officeDocument/2006/relationships/tags" Target="../tags/tag6.xml"/><Relationship Id="rId9" Type="http://schemas.openxmlformats.org/officeDocument/2006/relationships/tags" Target="../tags/tag11.xml"/><Relationship Id="rId1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7" Type="http://schemas.openxmlformats.org/officeDocument/2006/relationships/image" Target="../media/image7.png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9.xml"/><Relationship Id="rId4" Type="http://schemas.openxmlformats.org/officeDocument/2006/relationships/tags" Target="../tags/tag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01412" y="2972504"/>
            <a:ext cx="44916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AD7D19"/>
                </a:solidFill>
                <a:latin typeface="Montserrat" pitchFamily="2" charset="-52"/>
              </a:rPr>
              <a:t>Данилов Олег</a:t>
            </a:r>
            <a:endParaRPr lang="ru-RU" sz="3200" b="1" dirty="0">
              <a:solidFill>
                <a:srgbClr val="AD7D19"/>
              </a:solidFill>
              <a:latin typeface="Montserrat" pitchFamily="2" charset="-5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9215" y="3709793"/>
            <a:ext cx="44743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523E37"/>
                </a:solidFill>
                <a:latin typeface="Montserrat" pitchFamily="2" charset="-52"/>
              </a:rPr>
              <a:t>Баланс </a:t>
            </a:r>
            <a:r>
              <a:rPr lang="ru-RU" sz="2400" dirty="0">
                <a:solidFill>
                  <a:srgbClr val="523E37"/>
                </a:solidFill>
                <a:latin typeface="Montserrat" pitchFamily="2" charset="-52"/>
              </a:rPr>
              <a:t>между импортозамещением и качеством </a:t>
            </a:r>
            <a:r>
              <a:rPr lang="ru-RU" sz="2400" dirty="0" smtClean="0">
                <a:solidFill>
                  <a:srgbClr val="523E37"/>
                </a:solidFill>
                <a:latin typeface="Montserrat" pitchFamily="2" charset="-52"/>
              </a:rPr>
              <a:t>продукции</a:t>
            </a:r>
            <a:endParaRPr lang="ru-RU" sz="2400" dirty="0">
              <a:solidFill>
                <a:srgbClr val="523E37"/>
              </a:solidFill>
              <a:latin typeface="Montserrat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3173933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3989" y="719167"/>
            <a:ext cx="8229600" cy="1055077"/>
          </a:xfrm>
        </p:spPr>
        <p:txBody>
          <a:bodyPr>
            <a:normAutofit/>
          </a:bodyPr>
          <a:lstStyle/>
          <a:p>
            <a:pPr algn="ctr"/>
            <a:r>
              <a:rPr lang="ru-RU" altLang="ru-RU" sz="2585" b="1" dirty="0">
                <a:latin typeface="Arial" panose="020B0604020202020204" pitchFamily="34" charset="0"/>
                <a:cs typeface="Arial" panose="020B0604020202020204" pitchFamily="34" charset="0"/>
              </a:rPr>
              <a:t>История успеха. Снижение затрат по итогам импортозамещения. Май 2022. </a:t>
            </a:r>
            <a:endParaRPr lang="ru-RU" sz="2585" dirty="0"/>
          </a:p>
        </p:txBody>
      </p:sp>
      <p:grpSp>
        <p:nvGrpSpPr>
          <p:cNvPr id="3" name="Группа 2"/>
          <p:cNvGrpSpPr/>
          <p:nvPr/>
        </p:nvGrpSpPr>
        <p:grpSpPr>
          <a:xfrm>
            <a:off x="1028700" y="1989535"/>
            <a:ext cx="7005096" cy="3714915"/>
            <a:chOff x="1114425" y="1869579"/>
            <a:chExt cx="7588854" cy="4024491"/>
          </a:xfrm>
        </p:grpSpPr>
        <p:cxnSp>
          <p:nvCxnSpPr>
            <p:cNvPr id="4" name="Straight Connector 55"/>
            <p:cNvCxnSpPr>
              <a:cxnSpLocks noChangeShapeType="1"/>
            </p:cNvCxnSpPr>
            <p:nvPr/>
          </p:nvCxnSpPr>
          <p:spPr bwMode="auto">
            <a:xfrm>
              <a:off x="2672556" y="3657303"/>
              <a:ext cx="6000353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5" name="Группа 4"/>
            <p:cNvGrpSpPr/>
            <p:nvPr/>
          </p:nvGrpSpPr>
          <p:grpSpPr>
            <a:xfrm>
              <a:off x="1114425" y="1869579"/>
              <a:ext cx="7588854" cy="4024491"/>
              <a:chOff x="1114425" y="1869579"/>
              <a:chExt cx="7588854" cy="4024491"/>
            </a:xfrm>
          </p:grpSpPr>
          <p:sp>
            <p:nvSpPr>
              <p:cNvPr id="6" name="Rectangle 13"/>
              <p:cNvSpPr>
                <a:spLocks noChangeArrowheads="1"/>
              </p:cNvSpPr>
              <p:nvPr>
                <p:custDataLst>
                  <p:tags r:id="rId1"/>
                </p:custDataLst>
              </p:nvPr>
            </p:nvSpPr>
            <p:spPr bwMode="auto">
              <a:xfrm>
                <a:off x="1155701" y="4691758"/>
                <a:ext cx="1421408" cy="1202312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algn="ctr">
                  <a:defRPr/>
                </a:pPr>
                <a:r>
                  <a:rPr lang="ru-RU" sz="1292" b="1" dirty="0">
                    <a:solidFill>
                      <a:schemeClr val="bg1"/>
                    </a:solidFill>
                    <a:latin typeface="Arial" panose="020B0604020202020204" pitchFamily="34" charset="0"/>
                    <a:ea typeface="SimSun" panose="02010600030101010101" pitchFamily="2" charset="-122"/>
                    <a:cs typeface="Arial" panose="020B0604020202020204" pitchFamily="34" charset="0"/>
                  </a:rPr>
                  <a:t>Улучшители, комплексные пищевые добавки</a:t>
                </a:r>
                <a:endParaRPr lang="de-CH" sz="1292" b="1" dirty="0">
                  <a:solidFill>
                    <a:schemeClr val="bg1"/>
                  </a:solidFill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7" name="Rectangle 11"/>
              <p:cNvSpPr>
                <a:spLocks noChangeArrowheads="1"/>
              </p:cNvSpPr>
              <p:nvPr>
                <p:custDataLst>
                  <p:tags r:id="rId2"/>
                </p:custDataLst>
              </p:nvPr>
            </p:nvSpPr>
            <p:spPr bwMode="auto">
              <a:xfrm>
                <a:off x="1155701" y="3744538"/>
                <a:ext cx="1439466" cy="842268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de-CH" sz="135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" name="TextBox 8"/>
              <p:cNvSpPr txBox="1">
                <a:spLocks noChangeArrowheads="1"/>
              </p:cNvSpPr>
              <p:nvPr>
                <p:custDataLst>
                  <p:tags r:id="rId3"/>
                </p:custDataLst>
              </p:nvPr>
            </p:nvSpPr>
            <p:spPr bwMode="auto">
              <a:xfrm>
                <a:off x="1150540" y="3764183"/>
                <a:ext cx="1427857" cy="7462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defPPr>
                  <a:defRPr lang="ru-RU"/>
                </a:defPPr>
                <a:lvl1pPr algn="ctr">
                  <a:defRPr sz="1400" b="1">
                    <a:solidFill>
                      <a:schemeClr val="bg1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rgbClr val="003082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rgbClr val="003082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rgbClr val="003082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rgbClr val="003082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3082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3082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3082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3082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9pPr>
              </a:lstStyle>
              <a:p>
                <a:r>
                  <a:rPr lang="ru-RU" altLang="ru-RU" sz="1292" dirty="0">
                    <a:latin typeface="Arial" panose="020B0604020202020204" pitchFamily="34" charset="0"/>
                    <a:cs typeface="Arial" panose="020B0604020202020204" pitchFamily="34" charset="0"/>
                  </a:rPr>
                  <a:t>Зерновые смеси, солоды </a:t>
                </a:r>
                <a:endParaRPr lang="en-US" altLang="ru-RU" sz="1292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" name="Rectangle 15"/>
              <p:cNvSpPr>
                <a:spLocks noChangeArrowheads="1"/>
              </p:cNvSpPr>
              <p:nvPr>
                <p:custDataLst>
                  <p:tags r:id="rId4"/>
                </p:custDataLst>
              </p:nvPr>
            </p:nvSpPr>
            <p:spPr bwMode="auto">
              <a:xfrm>
                <a:off x="1146671" y="1939232"/>
                <a:ext cx="1443335" cy="766167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de-CH" sz="135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" name="TextBox 5"/>
              <p:cNvSpPr txBox="1">
                <a:spLocks noChangeArrowheads="1"/>
              </p:cNvSpPr>
              <p:nvPr/>
            </p:nvSpPr>
            <p:spPr bwMode="auto">
              <a:xfrm>
                <a:off x="1114426" y="1920649"/>
                <a:ext cx="1471711" cy="7462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rgbClr val="003082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rgbClr val="003082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rgbClr val="003082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rgbClr val="003082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rgbClr val="003082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3082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3082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3082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3082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9pPr>
              </a:lstStyle>
              <a:p>
                <a:pPr algn="ctr" eaLnBrk="1" hangingPunct="1"/>
                <a:r>
                  <a:rPr lang="ru-RU" altLang="ru-RU" sz="1292" b="1" dirty="0">
                    <a:solidFill>
                      <a:schemeClr val="bg1"/>
                    </a:solidFill>
                    <a:cs typeface="Arial" panose="020B0604020202020204" pitchFamily="34" charset="0"/>
                  </a:rPr>
                  <a:t>Сиропы, экстракты, закваски  </a:t>
                </a:r>
                <a:endParaRPr lang="en-US" altLang="ru-RU" sz="1292" b="1" dirty="0">
                  <a:solidFill>
                    <a:schemeClr val="bg1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" name="TextBox 22"/>
              <p:cNvSpPr txBox="1">
                <a:spLocks noChangeArrowheads="1"/>
              </p:cNvSpPr>
              <p:nvPr/>
            </p:nvSpPr>
            <p:spPr bwMode="auto">
              <a:xfrm>
                <a:off x="2824759" y="1989534"/>
                <a:ext cx="2413298" cy="5925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rgbClr val="003082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rgbClr val="003082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rgbClr val="003082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rgbClr val="003082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rgbClr val="003082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3082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3082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3082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3082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9pPr>
              </a:lstStyle>
              <a:p>
                <a:pPr eaLnBrk="1" hangingPunct="1"/>
                <a:r>
                  <a:rPr lang="ru-RU" altLang="ru-RU" sz="1477" dirty="0">
                    <a:solidFill>
                      <a:schemeClr val="tx1"/>
                    </a:solidFill>
                    <a:cs typeface="Arial" panose="020B0604020202020204" pitchFamily="34" charset="0"/>
                  </a:rPr>
                  <a:t>Финляндия , Германия, Эстония</a:t>
                </a:r>
                <a:endParaRPr lang="en-US" altLang="ru-RU" sz="1477" dirty="0">
                  <a:solidFill>
                    <a:schemeClr val="tx1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2" name="TextBox 25"/>
              <p:cNvSpPr txBox="1">
                <a:spLocks noChangeArrowheads="1"/>
              </p:cNvSpPr>
              <p:nvPr/>
            </p:nvSpPr>
            <p:spPr bwMode="auto">
              <a:xfrm>
                <a:off x="5352853" y="1999854"/>
                <a:ext cx="2212082" cy="3462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rgbClr val="003082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rgbClr val="003082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rgbClr val="003082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rgbClr val="003082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rgbClr val="003082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3082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3082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3082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3082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9pPr>
              </a:lstStyle>
              <a:p>
                <a:pPr eaLnBrk="1" hangingPunct="1"/>
                <a:r>
                  <a:rPr lang="ru-RU" altLang="ru-RU" sz="1477" dirty="0">
                    <a:solidFill>
                      <a:schemeClr val="tx1"/>
                    </a:solidFill>
                    <a:cs typeface="Arial" panose="020B0604020202020204" pitchFamily="34" charset="0"/>
                  </a:rPr>
                  <a:t>РФ </a:t>
                </a:r>
              </a:p>
            </p:txBody>
          </p:sp>
          <p:sp>
            <p:nvSpPr>
              <p:cNvPr id="13" name="TextBox 26"/>
              <p:cNvSpPr txBox="1">
                <a:spLocks noChangeArrowheads="1"/>
              </p:cNvSpPr>
              <p:nvPr/>
            </p:nvSpPr>
            <p:spPr bwMode="auto">
              <a:xfrm>
                <a:off x="6858002" y="1901985"/>
                <a:ext cx="1845277" cy="8387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Verdana" pitchFamily="34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Verdana" pitchFamily="34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Verdana" pitchFamily="34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Verdana" pitchFamily="34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Verdan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Verdan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Verdan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Verdan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Verdana" pitchFamily="34" charset="0"/>
                  </a:defRPr>
                </a:lvl9pPr>
              </a:lstStyle>
              <a:p>
                <a:pPr>
                  <a:defRPr/>
                </a:pPr>
                <a:r>
                  <a:rPr lang="ru-RU" sz="1477" dirty="0">
                    <a:latin typeface="Arial" panose="020B0604020202020204" pitchFamily="34" charset="0"/>
                    <a:cs typeface="Arial" panose="020B0604020202020204" pitchFamily="34" charset="0"/>
                  </a:rPr>
                  <a:t>Оптимизация затрат</a:t>
                </a:r>
              </a:p>
              <a:p>
                <a:pPr>
                  <a:defRPr/>
                </a:pPr>
                <a:r>
                  <a:rPr lang="ru-RU" sz="1477" dirty="0">
                    <a:latin typeface="Arial" panose="020B0604020202020204" pitchFamily="34" charset="0"/>
                    <a:cs typeface="Arial" panose="020B0604020202020204" pitchFamily="34" charset="0"/>
                  </a:rPr>
                  <a:t>от 10 до  40 % </a:t>
                </a:r>
                <a:endParaRPr lang="en-US" sz="1477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" name="TextBox 31"/>
              <p:cNvSpPr txBox="1">
                <a:spLocks noChangeArrowheads="1"/>
              </p:cNvSpPr>
              <p:nvPr/>
            </p:nvSpPr>
            <p:spPr bwMode="auto">
              <a:xfrm>
                <a:off x="6858002" y="2844244"/>
                <a:ext cx="1450180" cy="8387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Verdana" pitchFamily="34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Verdana" pitchFamily="34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Verdana" pitchFamily="34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Verdana" pitchFamily="34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Verdan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Verdan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Verdan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Verdan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Verdana" pitchFamily="34" charset="0"/>
                  </a:defRPr>
                </a:lvl9pPr>
              </a:lstStyle>
              <a:p>
                <a:pPr>
                  <a:defRPr/>
                </a:pPr>
                <a:r>
                  <a:rPr lang="ru-RU" sz="1477" dirty="0">
                    <a:latin typeface="Arial" panose="020B0604020202020204" pitchFamily="34" charset="0"/>
                    <a:cs typeface="Arial" panose="020B0604020202020204" pitchFamily="34" charset="0"/>
                  </a:rPr>
                  <a:t>Оптимизация затрат от 10 до  30% </a:t>
                </a:r>
                <a:endParaRPr lang="en-US" sz="1477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15" name="Straight Connector 53"/>
              <p:cNvCxnSpPr>
                <a:cxnSpLocks noChangeShapeType="1"/>
              </p:cNvCxnSpPr>
              <p:nvPr/>
            </p:nvCxnSpPr>
            <p:spPr bwMode="auto">
              <a:xfrm>
                <a:off x="2673847" y="2767311"/>
                <a:ext cx="6000353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6" name="Straight Connector 56"/>
              <p:cNvCxnSpPr>
                <a:cxnSpLocks noChangeShapeType="1"/>
              </p:cNvCxnSpPr>
              <p:nvPr/>
            </p:nvCxnSpPr>
            <p:spPr bwMode="auto">
              <a:xfrm>
                <a:off x="2698354" y="4635004"/>
                <a:ext cx="5999064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7" name="Straight Connector 57"/>
              <p:cNvCxnSpPr>
                <a:cxnSpLocks noChangeShapeType="1"/>
              </p:cNvCxnSpPr>
              <p:nvPr/>
            </p:nvCxnSpPr>
            <p:spPr bwMode="auto">
              <a:xfrm>
                <a:off x="2672556" y="1869579"/>
                <a:ext cx="6000353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8" name="Rectangle 15"/>
              <p:cNvSpPr>
                <a:spLocks noChangeArrowheads="1"/>
              </p:cNvSpPr>
              <p:nvPr>
                <p:custDataLst>
                  <p:tags r:id="rId5"/>
                </p:custDataLst>
              </p:nvPr>
            </p:nvSpPr>
            <p:spPr bwMode="auto">
              <a:xfrm>
                <a:off x="1142802" y="2806006"/>
                <a:ext cx="1443335" cy="766167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de-CH" sz="13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" name="TextBox 5"/>
              <p:cNvSpPr txBox="1">
                <a:spLocks noChangeArrowheads="1"/>
              </p:cNvSpPr>
              <p:nvPr/>
            </p:nvSpPr>
            <p:spPr bwMode="auto">
              <a:xfrm>
                <a:off x="1114425" y="2878767"/>
                <a:ext cx="1471711" cy="5308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rgbClr val="003082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rgbClr val="003082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rgbClr val="003082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rgbClr val="003082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rgbClr val="003082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3082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3082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3082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3082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9pPr>
              </a:lstStyle>
              <a:p>
                <a:pPr algn="ctr" eaLnBrk="1" hangingPunct="1"/>
                <a:r>
                  <a:rPr lang="ru-RU" altLang="ru-RU" sz="1292" b="1" dirty="0">
                    <a:solidFill>
                      <a:schemeClr val="bg1"/>
                    </a:solidFill>
                    <a:cs typeface="Arial" panose="020B0604020202020204" pitchFamily="34" charset="0"/>
                  </a:rPr>
                  <a:t>Фруктовые начинки </a:t>
                </a:r>
                <a:endParaRPr lang="en-US" altLang="ru-RU" sz="1292" b="1" dirty="0">
                  <a:solidFill>
                    <a:schemeClr val="bg1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0" name="TextBox 22"/>
              <p:cNvSpPr txBox="1">
                <a:spLocks noChangeArrowheads="1"/>
              </p:cNvSpPr>
              <p:nvPr/>
            </p:nvSpPr>
            <p:spPr bwMode="auto">
              <a:xfrm>
                <a:off x="2824757" y="2985742"/>
                <a:ext cx="2413298" cy="5925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rgbClr val="003082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rgbClr val="003082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rgbClr val="003082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rgbClr val="003082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rgbClr val="003082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3082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3082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3082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3082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9pPr>
              </a:lstStyle>
              <a:p>
                <a:pPr eaLnBrk="1" hangingPunct="1"/>
                <a:r>
                  <a:rPr lang="ru-RU" altLang="ru-RU" sz="1477" dirty="0">
                    <a:solidFill>
                      <a:schemeClr val="tx1"/>
                    </a:solidFill>
                    <a:cs typeface="Arial" panose="020B0604020202020204" pitchFamily="34" charset="0"/>
                  </a:rPr>
                  <a:t>Польша</a:t>
                </a:r>
              </a:p>
              <a:p>
                <a:pPr eaLnBrk="1" hangingPunct="1"/>
                <a:endParaRPr lang="en-US" altLang="ru-RU" sz="1477" dirty="0">
                  <a:solidFill>
                    <a:schemeClr val="tx1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1" name="TextBox 25"/>
              <p:cNvSpPr txBox="1">
                <a:spLocks noChangeArrowheads="1"/>
              </p:cNvSpPr>
              <p:nvPr/>
            </p:nvSpPr>
            <p:spPr bwMode="auto">
              <a:xfrm>
                <a:off x="5352852" y="2958443"/>
                <a:ext cx="2212082" cy="3462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rgbClr val="003082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rgbClr val="003082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rgbClr val="003082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rgbClr val="003082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rgbClr val="003082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3082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3082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3082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3082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9pPr>
              </a:lstStyle>
              <a:p>
                <a:pPr eaLnBrk="1" hangingPunct="1"/>
                <a:r>
                  <a:rPr lang="ru-RU" altLang="ru-RU" sz="1477" dirty="0">
                    <a:solidFill>
                      <a:schemeClr val="tx1"/>
                    </a:solidFill>
                    <a:cs typeface="Arial" panose="020B0604020202020204" pitchFamily="34" charset="0"/>
                  </a:rPr>
                  <a:t>РФ </a:t>
                </a:r>
              </a:p>
            </p:txBody>
          </p:sp>
          <p:sp>
            <p:nvSpPr>
              <p:cNvPr id="22" name="TextBox 31"/>
              <p:cNvSpPr txBox="1">
                <a:spLocks noChangeArrowheads="1"/>
              </p:cNvSpPr>
              <p:nvPr/>
            </p:nvSpPr>
            <p:spPr bwMode="auto">
              <a:xfrm>
                <a:off x="6884871" y="3784031"/>
                <a:ext cx="1450180" cy="8387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Verdana" pitchFamily="34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Verdana" pitchFamily="34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Verdana" pitchFamily="34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Verdana" pitchFamily="34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Verdan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Verdan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Verdan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Verdan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Verdana" pitchFamily="34" charset="0"/>
                  </a:defRPr>
                </a:lvl9pPr>
              </a:lstStyle>
              <a:p>
                <a:pPr>
                  <a:defRPr/>
                </a:pPr>
                <a:r>
                  <a:rPr lang="ru-RU" sz="1477" dirty="0">
                    <a:latin typeface="Arial" panose="020B0604020202020204" pitchFamily="34" charset="0"/>
                    <a:cs typeface="Arial" panose="020B0604020202020204" pitchFamily="34" charset="0"/>
                  </a:rPr>
                  <a:t>Оптимизация затрат от 15 до 20 % </a:t>
                </a:r>
                <a:endParaRPr lang="en-US" sz="1477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" name="TextBox 22"/>
              <p:cNvSpPr txBox="1">
                <a:spLocks noChangeArrowheads="1"/>
              </p:cNvSpPr>
              <p:nvPr/>
            </p:nvSpPr>
            <p:spPr bwMode="auto">
              <a:xfrm>
                <a:off x="2824757" y="3956838"/>
                <a:ext cx="2413298" cy="8387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rgbClr val="003082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rgbClr val="003082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rgbClr val="003082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rgbClr val="003082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rgbClr val="003082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3082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3082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3082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3082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9pPr>
              </a:lstStyle>
              <a:p>
                <a:pPr eaLnBrk="1" hangingPunct="1"/>
                <a:r>
                  <a:rPr lang="ru-RU" altLang="ru-RU" sz="1477" dirty="0">
                    <a:solidFill>
                      <a:schemeClr val="tx1"/>
                    </a:solidFill>
                    <a:cs typeface="Arial" panose="020B0604020202020204" pitchFamily="34" charset="0"/>
                  </a:rPr>
                  <a:t>Финляндия , Германия, Эстония</a:t>
                </a:r>
              </a:p>
              <a:p>
                <a:pPr eaLnBrk="1" hangingPunct="1"/>
                <a:endParaRPr lang="en-US" altLang="ru-RU" sz="1477" dirty="0">
                  <a:solidFill>
                    <a:schemeClr val="tx1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4" name="TextBox 25"/>
              <p:cNvSpPr txBox="1">
                <a:spLocks noChangeArrowheads="1"/>
              </p:cNvSpPr>
              <p:nvPr/>
            </p:nvSpPr>
            <p:spPr bwMode="auto">
              <a:xfrm>
                <a:off x="5352852" y="3929539"/>
                <a:ext cx="2212082" cy="5925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rgbClr val="003082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rgbClr val="003082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rgbClr val="003082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rgbClr val="003082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rgbClr val="003082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3082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3082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3082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3082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9pPr>
              </a:lstStyle>
              <a:p>
                <a:pPr eaLnBrk="1" hangingPunct="1"/>
                <a:r>
                  <a:rPr lang="ru-RU" altLang="ru-RU" sz="1477" dirty="0">
                    <a:solidFill>
                      <a:schemeClr val="tx1"/>
                    </a:solidFill>
                    <a:cs typeface="Arial" panose="020B0604020202020204" pitchFamily="34" charset="0"/>
                  </a:rPr>
                  <a:t>РФ, </a:t>
                </a:r>
              </a:p>
              <a:p>
                <a:pPr eaLnBrk="1" hangingPunct="1"/>
                <a:r>
                  <a:rPr lang="ru-RU" altLang="ru-RU" sz="1477" dirty="0">
                    <a:solidFill>
                      <a:schemeClr val="tx1"/>
                    </a:solidFill>
                    <a:cs typeface="Arial" panose="020B0604020202020204" pitchFamily="34" charset="0"/>
                  </a:rPr>
                  <a:t>Беларусь </a:t>
                </a:r>
              </a:p>
            </p:txBody>
          </p:sp>
          <p:sp>
            <p:nvSpPr>
              <p:cNvPr id="25" name="TextBox 31"/>
              <p:cNvSpPr txBox="1">
                <a:spLocks noChangeArrowheads="1"/>
              </p:cNvSpPr>
              <p:nvPr/>
            </p:nvSpPr>
            <p:spPr bwMode="auto">
              <a:xfrm>
                <a:off x="6858002" y="4896464"/>
                <a:ext cx="1550192" cy="8387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Verdana" pitchFamily="34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Verdana" pitchFamily="34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Verdana" pitchFamily="34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Verdana" pitchFamily="34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Verdan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Verdan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Verdan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Verdan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Verdana" pitchFamily="34" charset="0"/>
                  </a:defRPr>
                </a:lvl9pPr>
              </a:lstStyle>
              <a:p>
                <a:pPr>
                  <a:defRPr/>
                </a:pPr>
                <a:r>
                  <a:rPr lang="ru-RU" sz="1477" dirty="0">
                    <a:latin typeface="Arial" panose="020B0604020202020204" pitchFamily="34" charset="0"/>
                    <a:cs typeface="Arial" panose="020B0604020202020204" pitchFamily="34" charset="0"/>
                  </a:rPr>
                  <a:t>Оптимизация затрат  от 5 до 20% </a:t>
                </a:r>
                <a:endParaRPr lang="en-US" sz="1477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" name="TextBox 22"/>
              <p:cNvSpPr txBox="1">
                <a:spLocks noChangeArrowheads="1"/>
              </p:cNvSpPr>
              <p:nvPr/>
            </p:nvSpPr>
            <p:spPr bwMode="auto">
              <a:xfrm>
                <a:off x="2850390" y="4911291"/>
                <a:ext cx="2413298" cy="8387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rgbClr val="003082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rgbClr val="003082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rgbClr val="003082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rgbClr val="003082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rgbClr val="003082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3082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3082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3082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3082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9pPr>
              </a:lstStyle>
              <a:p>
                <a:pPr eaLnBrk="1" hangingPunct="1"/>
                <a:r>
                  <a:rPr lang="ru-RU" altLang="ru-RU" sz="1477" dirty="0">
                    <a:solidFill>
                      <a:schemeClr val="tx1"/>
                    </a:solidFill>
                    <a:cs typeface="Arial" panose="020B0604020202020204" pitchFamily="34" charset="0"/>
                  </a:rPr>
                  <a:t>Финляндия , Германия, Швеция</a:t>
                </a:r>
              </a:p>
              <a:p>
                <a:pPr eaLnBrk="1" hangingPunct="1"/>
                <a:endParaRPr lang="en-US" altLang="ru-RU" sz="1477" dirty="0">
                  <a:solidFill>
                    <a:schemeClr val="tx1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7" name="TextBox 25"/>
              <p:cNvSpPr txBox="1">
                <a:spLocks noChangeArrowheads="1"/>
              </p:cNvSpPr>
              <p:nvPr/>
            </p:nvSpPr>
            <p:spPr bwMode="auto">
              <a:xfrm>
                <a:off x="5467649" y="5035773"/>
                <a:ext cx="2212082" cy="3462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rgbClr val="003082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rgbClr val="003082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rgbClr val="003082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rgbClr val="003082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rgbClr val="003082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3082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3082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3082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3082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9pPr>
              </a:lstStyle>
              <a:p>
                <a:pPr eaLnBrk="1" hangingPunct="1"/>
                <a:r>
                  <a:rPr lang="ru-RU" altLang="ru-RU" sz="1477" dirty="0">
                    <a:solidFill>
                      <a:schemeClr val="tx1"/>
                    </a:solidFill>
                    <a:cs typeface="Arial" panose="020B0604020202020204" pitchFamily="34" charset="0"/>
                  </a:rPr>
                  <a:t>РФ </a:t>
                </a:r>
              </a:p>
            </p:txBody>
          </p:sp>
          <p:sp>
            <p:nvSpPr>
              <p:cNvPr id="28" name="Стрелка вправо 27"/>
              <p:cNvSpPr/>
              <p:nvPr/>
            </p:nvSpPr>
            <p:spPr>
              <a:xfrm>
                <a:off x="6294209" y="2091518"/>
                <a:ext cx="288524" cy="223606"/>
              </a:xfrm>
              <a:prstGeom prst="rightArrow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35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" name="Стрелка вправо 28"/>
              <p:cNvSpPr/>
              <p:nvPr/>
            </p:nvSpPr>
            <p:spPr>
              <a:xfrm>
                <a:off x="6337145" y="4912577"/>
                <a:ext cx="288524" cy="223606"/>
              </a:xfrm>
              <a:prstGeom prst="rightArrow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35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" name="Стрелка вправо 29"/>
              <p:cNvSpPr/>
              <p:nvPr/>
            </p:nvSpPr>
            <p:spPr>
              <a:xfrm>
                <a:off x="6337145" y="3977383"/>
                <a:ext cx="288524" cy="223606"/>
              </a:xfrm>
              <a:prstGeom prst="rightArrow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35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" name="Стрелка вправо 30"/>
              <p:cNvSpPr/>
              <p:nvPr/>
            </p:nvSpPr>
            <p:spPr>
              <a:xfrm>
                <a:off x="6294210" y="2989249"/>
                <a:ext cx="288524" cy="223606"/>
              </a:xfrm>
              <a:prstGeom prst="rightArrow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35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pic>
        <p:nvPicPr>
          <p:cNvPr id="32" name="Рисунок 3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" y="-17290"/>
            <a:ext cx="9143999" cy="755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140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7207" y="770548"/>
            <a:ext cx="8229600" cy="1055077"/>
          </a:xfrm>
        </p:spPr>
        <p:txBody>
          <a:bodyPr>
            <a:noAutofit/>
          </a:bodyPr>
          <a:lstStyle/>
          <a:p>
            <a:pPr algn="ctr"/>
            <a:r>
              <a:rPr lang="ru-RU" sz="2585" b="1" dirty="0">
                <a:latin typeface="Arial" panose="020B0604020202020204" pitchFamily="34" charset="0"/>
                <a:cs typeface="Arial" panose="020B0604020202020204" pitchFamily="34" charset="0"/>
              </a:rPr>
              <a:t>Итоги проделанной работы. </a:t>
            </a:r>
            <a:br>
              <a:rPr lang="ru-RU" sz="2585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585" b="1" dirty="0">
                <a:latin typeface="Arial" panose="020B0604020202020204" pitchFamily="34" charset="0"/>
                <a:cs typeface="Arial" panose="020B0604020202020204" pitchFamily="34" charset="0"/>
              </a:rPr>
              <a:t>Июнь 2022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85772" indent="-385772" algn="just">
              <a:spcBef>
                <a:spcPct val="0"/>
              </a:spcBef>
              <a:buFont typeface="+mj-lt"/>
              <a:buAutoNum type="arabicPeriod"/>
            </a:pPr>
            <a:endParaRPr lang="ru-RU" sz="1662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385772" indent="-385772" algn="just">
              <a:spcBef>
                <a:spcPct val="0"/>
              </a:spcBef>
              <a:buFont typeface="+mj-lt"/>
              <a:buAutoNum type="arabicPeriod"/>
            </a:pPr>
            <a:r>
              <a:rPr lang="ru-RU" sz="1662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Осуществлен  подбор и утверждение аналогов по 98 % объема сырья, </a:t>
            </a:r>
            <a:r>
              <a:rPr lang="ru-RU" sz="1662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закрытого на экспорт в РФ</a:t>
            </a:r>
            <a:r>
              <a:rPr lang="ru-RU" sz="1662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.</a:t>
            </a:r>
          </a:p>
          <a:p>
            <a:pPr marL="385772" indent="-385772" algn="just">
              <a:spcBef>
                <a:spcPct val="0"/>
              </a:spcBef>
              <a:buFont typeface="+mj-lt"/>
              <a:buAutoNum type="arabicPeriod"/>
            </a:pPr>
            <a:endParaRPr lang="ru-RU" sz="1662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385772" indent="-385772" algn="just">
              <a:spcBef>
                <a:spcPct val="0"/>
              </a:spcBef>
              <a:buFont typeface="+mj-lt"/>
              <a:buAutoNum type="arabicPeriod"/>
            </a:pPr>
            <a:r>
              <a:rPr lang="ru-RU" sz="1662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Постоянный потребитель не увидел разницы в продукте после замены сырья.  </a:t>
            </a:r>
          </a:p>
          <a:p>
            <a:pPr marL="385772" indent="-385772" algn="just">
              <a:spcBef>
                <a:spcPct val="0"/>
              </a:spcBef>
              <a:buFont typeface="+mj-lt"/>
              <a:buAutoNum type="arabicPeriod"/>
            </a:pPr>
            <a:endParaRPr lang="ru-RU" sz="1662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385772" indent="-385772" algn="just">
              <a:spcBef>
                <a:spcPct val="0"/>
              </a:spcBef>
              <a:buFont typeface="+mj-lt"/>
              <a:buAutoNum type="arabicPeriod"/>
            </a:pPr>
            <a:r>
              <a:rPr lang="ru-RU" sz="1662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Позитивные отзывы  от постоянных покупателей об улучшении вкуса продуктов.</a:t>
            </a:r>
          </a:p>
          <a:p>
            <a:pPr lvl="1" algn="just">
              <a:spcBef>
                <a:spcPct val="0"/>
              </a:spcBef>
            </a:pPr>
            <a:endParaRPr lang="ru-RU" sz="1662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385772" indent="-385772" algn="just">
              <a:spcBef>
                <a:spcPct val="0"/>
              </a:spcBef>
              <a:buFont typeface="+mj-lt"/>
              <a:buAutoNum type="arabicPeriod"/>
            </a:pPr>
            <a:r>
              <a:rPr lang="ru-RU" sz="1662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Расширение линейки продуктов  производителями  в РФ при разработке локальных аналогов.  </a:t>
            </a:r>
          </a:p>
          <a:p>
            <a:pPr marL="385772" indent="-385772" algn="just">
              <a:spcBef>
                <a:spcPct val="0"/>
              </a:spcBef>
              <a:buFont typeface="+mj-lt"/>
              <a:buAutoNum type="arabicPeriod"/>
            </a:pPr>
            <a:endParaRPr lang="ru-RU" sz="1662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385772" indent="-385772" algn="just">
              <a:spcBef>
                <a:spcPct val="0"/>
              </a:spcBef>
              <a:buFont typeface="+mj-lt"/>
              <a:buAutoNum type="arabicPeriod" startAt="5"/>
            </a:pPr>
            <a:r>
              <a:rPr lang="ru-RU" sz="1662" dirty="0">
                <a:latin typeface="Arial" panose="020B0604020202020204" pitchFamily="34" charset="0"/>
                <a:cs typeface="Arial" panose="020B0604020202020204" pitchFamily="34" charset="0"/>
              </a:rPr>
              <a:t>Сохранение состава хлебов для использования изготовленной упаковки. </a:t>
            </a:r>
            <a:endParaRPr lang="ru-RU" sz="1662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385772" indent="-385772" algn="just">
              <a:spcBef>
                <a:spcPct val="0"/>
              </a:spcBef>
              <a:buFont typeface="+mj-lt"/>
              <a:buAutoNum type="arabicPeriod" startAt="5"/>
            </a:pPr>
            <a:endParaRPr lang="ru-RU" sz="1662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0" indent="0" algn="just">
              <a:spcBef>
                <a:spcPct val="0"/>
              </a:spcBef>
              <a:buNone/>
            </a:pPr>
            <a:endParaRPr lang="ru-RU" sz="1662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17290"/>
            <a:ext cx="9143999" cy="755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055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Прямоугольник 38"/>
          <p:cNvSpPr/>
          <p:nvPr/>
        </p:nvSpPr>
        <p:spPr>
          <a:xfrm>
            <a:off x="97170" y="2276736"/>
            <a:ext cx="5136717" cy="3678083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77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451" y="652692"/>
            <a:ext cx="8229600" cy="1055077"/>
          </a:xfrm>
        </p:spPr>
        <p:txBody>
          <a:bodyPr>
            <a:noAutofit/>
          </a:bodyPr>
          <a:lstStyle/>
          <a:p>
            <a:pPr algn="ctr"/>
            <a:r>
              <a:rPr lang="ru-RU" sz="2585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585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585" b="1" dirty="0">
                <a:latin typeface="Arial" panose="020B0604020202020204" pitchFamily="34" charset="0"/>
                <a:cs typeface="Arial" panose="020B0604020202020204" pitchFamily="34" charset="0"/>
              </a:rPr>
              <a:t>Вызовы и решения.</a:t>
            </a:r>
            <a:br>
              <a:rPr lang="ru-RU" sz="2585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585" b="1" dirty="0">
                <a:latin typeface="Arial" panose="020B0604020202020204" pitchFamily="34" charset="0"/>
                <a:cs typeface="Arial" panose="020B0604020202020204" pitchFamily="34" charset="0"/>
              </a:rPr>
              <a:t>Осень 2022. </a:t>
            </a:r>
            <a:br>
              <a:rPr lang="ru-RU" sz="2585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585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40877"/>
            <a:ext cx="8229600" cy="4177812"/>
          </a:xfrm>
        </p:spPr>
        <p:txBody>
          <a:bodyPr>
            <a:normAutofit/>
          </a:bodyPr>
          <a:lstStyle/>
          <a:p>
            <a:pPr marL="0" indent="0" algn="just">
              <a:spcBef>
                <a:spcPct val="0"/>
              </a:spcBef>
              <a:buNone/>
            </a:pPr>
            <a:r>
              <a:rPr lang="ru-RU" sz="1662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       Основной объем  закупок сырья локализован, но сохраняется зависимость от импорта для поставщиков.</a:t>
            </a:r>
          </a:p>
        </p:txBody>
      </p:sp>
      <p:sp>
        <p:nvSpPr>
          <p:cNvPr id="27" name="Rectangle 15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429431" y="3159884"/>
            <a:ext cx="1728192" cy="1529954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de-CH" sz="147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5"/>
          <p:cNvSpPr txBox="1">
            <a:spLocks noChangeArrowheads="1"/>
          </p:cNvSpPr>
          <p:nvPr/>
        </p:nvSpPr>
        <p:spPr bwMode="auto">
          <a:xfrm>
            <a:off x="6657944" y="3646942"/>
            <a:ext cx="1358502" cy="546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3082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>
                <a:solidFill>
                  <a:srgbClr val="003082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>
                <a:solidFill>
                  <a:srgbClr val="003082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>
                <a:solidFill>
                  <a:srgbClr val="003082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>
                <a:solidFill>
                  <a:srgbClr val="003082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3082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3082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3082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3082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/>
            <a:r>
              <a:rPr lang="ru-RU" altLang="ru-RU" sz="1477" b="1" dirty="0">
                <a:solidFill>
                  <a:schemeClr val="bg1"/>
                </a:solidFill>
                <a:cs typeface="Arial" panose="020B0604020202020204" pitchFamily="34" charset="0"/>
              </a:rPr>
              <a:t>ОАО «КАРАВАЙ» </a:t>
            </a:r>
            <a:endParaRPr lang="en-US" altLang="ru-RU" sz="1477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9" name="Rectangle 1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450549" y="3158909"/>
            <a:ext cx="1598520" cy="153093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de-CH" sz="147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5"/>
          <p:cNvSpPr txBox="1">
            <a:spLocks noChangeArrowheads="1"/>
          </p:cNvSpPr>
          <p:nvPr/>
        </p:nvSpPr>
        <p:spPr bwMode="auto">
          <a:xfrm>
            <a:off x="3450549" y="3602095"/>
            <a:ext cx="1783338" cy="546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rgbClr val="003082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>
                <a:solidFill>
                  <a:srgbClr val="003082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>
                <a:solidFill>
                  <a:srgbClr val="003082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>
                <a:solidFill>
                  <a:srgbClr val="003082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>
                <a:solidFill>
                  <a:srgbClr val="003082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3082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3082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3082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3082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/>
            <a:r>
              <a:rPr lang="ru-RU" altLang="ru-RU" sz="1477" b="1" dirty="0">
                <a:solidFill>
                  <a:schemeClr val="bg1"/>
                </a:solidFill>
                <a:cs typeface="Arial" panose="020B0604020202020204" pitchFamily="34" charset="0"/>
              </a:rPr>
              <a:t>Производитель РФ </a:t>
            </a:r>
            <a:endParaRPr lang="en-US" altLang="ru-RU" sz="1477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31" name="Rectangle 1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30128" y="3169887"/>
            <a:ext cx="1782402" cy="1529853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de-CH" sz="147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5"/>
          <p:cNvSpPr txBox="1">
            <a:spLocks noChangeArrowheads="1"/>
          </p:cNvSpPr>
          <p:nvPr/>
        </p:nvSpPr>
        <p:spPr bwMode="auto">
          <a:xfrm>
            <a:off x="292623" y="3602095"/>
            <a:ext cx="1740294" cy="546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rgbClr val="003082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>
                <a:solidFill>
                  <a:srgbClr val="003082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>
                <a:solidFill>
                  <a:srgbClr val="003082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>
                <a:solidFill>
                  <a:srgbClr val="003082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>
                <a:solidFill>
                  <a:srgbClr val="003082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3082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3082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3082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3082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/>
            <a:r>
              <a:rPr lang="ru-RU" altLang="ru-RU" sz="1477" b="1" dirty="0" smtClean="0">
                <a:solidFill>
                  <a:schemeClr val="bg1"/>
                </a:solidFill>
                <a:cs typeface="Arial" panose="020B0604020202020204" pitchFamily="34" charset="0"/>
              </a:rPr>
              <a:t>Производитель. Европа  </a:t>
            </a:r>
            <a:endParaRPr lang="en-US" altLang="ru-RU" sz="1477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34" name="Стрелка вправо 33"/>
          <p:cNvSpPr/>
          <p:nvPr/>
        </p:nvSpPr>
        <p:spPr>
          <a:xfrm>
            <a:off x="5194782" y="3158909"/>
            <a:ext cx="1251534" cy="1267124"/>
          </a:xfrm>
          <a:prstGeom prst="rightArrow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738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Зерновые смеси</a:t>
            </a:r>
          </a:p>
          <a:p>
            <a:r>
              <a:rPr lang="ru-RU" sz="738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Начинки</a:t>
            </a:r>
          </a:p>
          <a:p>
            <a:r>
              <a:rPr lang="ru-RU" sz="738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Улучшители</a:t>
            </a:r>
            <a:r>
              <a:rPr lang="ru-RU" sz="738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ru-RU" sz="738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др</a:t>
            </a:r>
            <a:r>
              <a:rPr lang="ru-RU" sz="738" dirty="0" err="1"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sz="738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3242621" y="2431966"/>
            <a:ext cx="5317514" cy="3389915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77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5"/>
          <p:cNvSpPr txBox="1">
            <a:spLocks noChangeArrowheads="1"/>
          </p:cNvSpPr>
          <p:nvPr/>
        </p:nvSpPr>
        <p:spPr bwMode="auto">
          <a:xfrm>
            <a:off x="4798251" y="2598495"/>
            <a:ext cx="2205101" cy="319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rgbClr val="003082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>
                <a:solidFill>
                  <a:srgbClr val="003082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>
                <a:solidFill>
                  <a:srgbClr val="003082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>
                <a:solidFill>
                  <a:srgbClr val="003082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>
                <a:solidFill>
                  <a:srgbClr val="003082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3082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3082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3082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3082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/>
            <a:r>
              <a:rPr lang="ru-RU" altLang="ru-RU" sz="1477" b="1" dirty="0">
                <a:solidFill>
                  <a:schemeClr val="tx1"/>
                </a:solidFill>
                <a:cs typeface="Arial" panose="020B0604020202020204" pitchFamily="34" charset="0"/>
              </a:rPr>
              <a:t>Локальные поставки </a:t>
            </a:r>
            <a:endParaRPr lang="en-US" altLang="ru-RU" sz="1477" b="1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38" name="Стрелка вправо 37"/>
          <p:cNvSpPr/>
          <p:nvPr/>
        </p:nvSpPr>
        <p:spPr>
          <a:xfrm>
            <a:off x="2053302" y="3196221"/>
            <a:ext cx="1251534" cy="1267124"/>
          </a:xfrm>
          <a:prstGeom prst="rightArrow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738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Крахмалы. </a:t>
            </a:r>
          </a:p>
          <a:p>
            <a:r>
              <a:rPr lang="ru-RU" sz="738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Эмульгаторы</a:t>
            </a:r>
          </a:p>
          <a:p>
            <a:r>
              <a:rPr lang="ru-RU" sz="738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Ферменты и др.</a:t>
            </a:r>
          </a:p>
        </p:txBody>
      </p:sp>
      <p:sp>
        <p:nvSpPr>
          <p:cNvPr id="40" name="TextBox 5"/>
          <p:cNvSpPr txBox="1">
            <a:spLocks noChangeArrowheads="1"/>
          </p:cNvSpPr>
          <p:nvPr/>
        </p:nvSpPr>
        <p:spPr bwMode="auto">
          <a:xfrm>
            <a:off x="857506" y="5286974"/>
            <a:ext cx="2205101" cy="319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rgbClr val="003082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>
                <a:solidFill>
                  <a:srgbClr val="003082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>
                <a:solidFill>
                  <a:srgbClr val="003082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>
                <a:solidFill>
                  <a:srgbClr val="003082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>
                <a:solidFill>
                  <a:srgbClr val="003082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3082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3082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3082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3082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/>
            <a:r>
              <a:rPr lang="ru-RU" altLang="ru-RU" sz="1477" b="1" dirty="0">
                <a:solidFill>
                  <a:schemeClr val="tx1"/>
                </a:solidFill>
                <a:cs typeface="Arial" panose="020B0604020202020204" pitchFamily="34" charset="0"/>
              </a:rPr>
              <a:t>Импортные поставки </a:t>
            </a:r>
            <a:endParaRPr lang="en-US" altLang="ru-RU" sz="1477" b="1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-17290"/>
            <a:ext cx="9143999" cy="755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478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Прямоугольник 38"/>
          <p:cNvSpPr/>
          <p:nvPr/>
        </p:nvSpPr>
        <p:spPr>
          <a:xfrm>
            <a:off x="97170" y="2276736"/>
            <a:ext cx="5136717" cy="3678083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77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3832" y="647436"/>
            <a:ext cx="8229600" cy="1085482"/>
          </a:xfrm>
        </p:spPr>
        <p:txBody>
          <a:bodyPr>
            <a:noAutofit/>
          </a:bodyPr>
          <a:lstStyle/>
          <a:p>
            <a:pPr algn="ctr"/>
            <a:r>
              <a:rPr lang="ru-RU" sz="2585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585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585" b="1" dirty="0">
                <a:latin typeface="Arial" panose="020B0604020202020204" pitchFamily="34" charset="0"/>
                <a:cs typeface="Arial" panose="020B0604020202020204" pitchFamily="34" charset="0"/>
              </a:rPr>
              <a:t>Вызовы и решения.</a:t>
            </a:r>
            <a:br>
              <a:rPr lang="ru-RU" sz="2585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585" b="1" dirty="0">
                <a:latin typeface="Arial" panose="020B0604020202020204" pitchFamily="34" charset="0"/>
                <a:cs typeface="Arial" panose="020B0604020202020204" pitchFamily="34" charset="0"/>
              </a:rPr>
              <a:t>Осень 2022. </a:t>
            </a:r>
            <a:br>
              <a:rPr lang="ru-RU" sz="2585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585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40877"/>
            <a:ext cx="8229600" cy="4177812"/>
          </a:xfrm>
        </p:spPr>
        <p:txBody>
          <a:bodyPr>
            <a:normAutofit/>
          </a:bodyPr>
          <a:lstStyle/>
          <a:p>
            <a:pPr marL="0" indent="0" algn="just">
              <a:spcBef>
                <a:spcPct val="0"/>
              </a:spcBef>
              <a:buNone/>
            </a:pPr>
            <a:r>
              <a:rPr lang="ru-RU" sz="1662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       Все поставки упаковки локализованы, но часть ключевого сырья для производителей упаковки не производится в РФ. </a:t>
            </a:r>
          </a:p>
        </p:txBody>
      </p:sp>
      <p:sp>
        <p:nvSpPr>
          <p:cNvPr id="27" name="Rectangle 15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429431" y="3159884"/>
            <a:ext cx="1728192" cy="1529954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de-CH" sz="147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5"/>
          <p:cNvSpPr txBox="1">
            <a:spLocks noChangeArrowheads="1"/>
          </p:cNvSpPr>
          <p:nvPr/>
        </p:nvSpPr>
        <p:spPr bwMode="auto">
          <a:xfrm>
            <a:off x="6657944" y="3646942"/>
            <a:ext cx="1358502" cy="546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3082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>
                <a:solidFill>
                  <a:srgbClr val="003082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>
                <a:solidFill>
                  <a:srgbClr val="003082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>
                <a:solidFill>
                  <a:srgbClr val="003082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>
                <a:solidFill>
                  <a:srgbClr val="003082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3082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3082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3082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3082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/>
            <a:r>
              <a:rPr lang="ru-RU" altLang="ru-RU" sz="1477" b="1" dirty="0">
                <a:solidFill>
                  <a:schemeClr val="bg1"/>
                </a:solidFill>
                <a:cs typeface="Arial" panose="020B0604020202020204" pitchFamily="34" charset="0"/>
              </a:rPr>
              <a:t>ОАО «КАРАВАЙ» </a:t>
            </a:r>
            <a:endParaRPr lang="en-US" altLang="ru-RU" sz="1477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9" name="Rectangle 1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450549" y="3158909"/>
            <a:ext cx="1598520" cy="153093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de-CH" sz="147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5"/>
          <p:cNvSpPr txBox="1">
            <a:spLocks noChangeArrowheads="1"/>
          </p:cNvSpPr>
          <p:nvPr/>
        </p:nvSpPr>
        <p:spPr bwMode="auto">
          <a:xfrm>
            <a:off x="3450549" y="3602095"/>
            <a:ext cx="1783338" cy="546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rgbClr val="003082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>
                <a:solidFill>
                  <a:srgbClr val="003082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>
                <a:solidFill>
                  <a:srgbClr val="003082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>
                <a:solidFill>
                  <a:srgbClr val="003082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>
                <a:solidFill>
                  <a:srgbClr val="003082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3082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3082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3082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3082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/>
            <a:r>
              <a:rPr lang="ru-RU" altLang="ru-RU" sz="1477" b="1" dirty="0">
                <a:solidFill>
                  <a:schemeClr val="bg1"/>
                </a:solidFill>
                <a:cs typeface="Arial" panose="020B0604020202020204" pitchFamily="34" charset="0"/>
              </a:rPr>
              <a:t>Производитель упаковки  РФ </a:t>
            </a:r>
            <a:endParaRPr lang="en-US" altLang="ru-RU" sz="1477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31" name="Rectangle 1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30128" y="3169887"/>
            <a:ext cx="1782402" cy="1529853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de-CH" sz="147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5"/>
          <p:cNvSpPr txBox="1">
            <a:spLocks noChangeArrowheads="1"/>
          </p:cNvSpPr>
          <p:nvPr/>
        </p:nvSpPr>
        <p:spPr bwMode="auto">
          <a:xfrm>
            <a:off x="292623" y="3602095"/>
            <a:ext cx="1740294" cy="546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rgbClr val="003082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>
                <a:solidFill>
                  <a:srgbClr val="003082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>
                <a:solidFill>
                  <a:srgbClr val="003082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>
                <a:solidFill>
                  <a:srgbClr val="003082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>
                <a:solidFill>
                  <a:srgbClr val="003082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3082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3082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3082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3082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/>
            <a:r>
              <a:rPr lang="ru-RU" altLang="ru-RU" sz="1477" b="1" dirty="0" err="1">
                <a:solidFill>
                  <a:schemeClr val="bg1"/>
                </a:solidFill>
                <a:cs typeface="Arial" panose="020B0604020202020204" pitchFamily="34" charset="0"/>
              </a:rPr>
              <a:t>Производители.Европа</a:t>
            </a:r>
            <a:r>
              <a:rPr lang="ru-RU" altLang="ru-RU" sz="1477" b="1" dirty="0">
                <a:solidFill>
                  <a:schemeClr val="bg1"/>
                </a:solidFill>
                <a:cs typeface="Arial" panose="020B0604020202020204" pitchFamily="34" charset="0"/>
              </a:rPr>
              <a:t> / Азия</a:t>
            </a:r>
            <a:endParaRPr lang="en-US" altLang="ru-RU" sz="1477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34" name="Стрелка вправо 33"/>
          <p:cNvSpPr/>
          <p:nvPr/>
        </p:nvSpPr>
        <p:spPr>
          <a:xfrm>
            <a:off x="5194782" y="3158908"/>
            <a:ext cx="1251534" cy="1400063"/>
          </a:xfrm>
          <a:prstGeom prst="rightArrow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738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Пленка с печатью </a:t>
            </a:r>
          </a:p>
          <a:p>
            <a:r>
              <a:rPr lang="ru-RU" sz="738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Пакеты </a:t>
            </a:r>
          </a:p>
          <a:p>
            <a:r>
              <a:rPr lang="ru-RU" sz="738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Коробки с печатью (офсет) </a:t>
            </a:r>
          </a:p>
          <a:p>
            <a:r>
              <a:rPr lang="ru-RU" sz="738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Этикетки  и др.</a:t>
            </a:r>
            <a:endParaRPr lang="ru-RU" sz="73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3242621" y="2431966"/>
            <a:ext cx="5317514" cy="3389915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77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5"/>
          <p:cNvSpPr txBox="1">
            <a:spLocks noChangeArrowheads="1"/>
          </p:cNvSpPr>
          <p:nvPr/>
        </p:nvSpPr>
        <p:spPr bwMode="auto">
          <a:xfrm>
            <a:off x="4798251" y="2598495"/>
            <a:ext cx="2205101" cy="319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rgbClr val="003082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>
                <a:solidFill>
                  <a:srgbClr val="003082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>
                <a:solidFill>
                  <a:srgbClr val="003082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>
                <a:solidFill>
                  <a:srgbClr val="003082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>
                <a:solidFill>
                  <a:srgbClr val="003082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3082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3082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3082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3082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/>
            <a:r>
              <a:rPr lang="ru-RU" altLang="ru-RU" sz="1477" b="1" dirty="0">
                <a:solidFill>
                  <a:schemeClr val="tx1"/>
                </a:solidFill>
                <a:cs typeface="Arial" panose="020B0604020202020204" pitchFamily="34" charset="0"/>
              </a:rPr>
              <a:t>Локальные поставки </a:t>
            </a:r>
            <a:endParaRPr lang="en-US" altLang="ru-RU" sz="1477" b="1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38" name="Стрелка вправо 37"/>
          <p:cNvSpPr/>
          <p:nvPr/>
        </p:nvSpPr>
        <p:spPr>
          <a:xfrm>
            <a:off x="2053302" y="3196221"/>
            <a:ext cx="1251534" cy="1362750"/>
          </a:xfrm>
          <a:prstGeom prst="rightArrow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738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Сополимеры. </a:t>
            </a:r>
          </a:p>
          <a:p>
            <a:r>
              <a:rPr lang="ru-RU" sz="738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Пигменты.</a:t>
            </a:r>
          </a:p>
          <a:p>
            <a:r>
              <a:rPr lang="ru-RU" sz="738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Растворители.</a:t>
            </a:r>
          </a:p>
          <a:p>
            <a:r>
              <a:rPr lang="ru-RU" sz="738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Бумага для этикеток и др.</a:t>
            </a:r>
          </a:p>
          <a:p>
            <a:endParaRPr lang="ru-RU" sz="738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5"/>
          <p:cNvSpPr txBox="1">
            <a:spLocks noChangeArrowheads="1"/>
          </p:cNvSpPr>
          <p:nvPr/>
        </p:nvSpPr>
        <p:spPr bwMode="auto">
          <a:xfrm>
            <a:off x="857506" y="5286974"/>
            <a:ext cx="2205101" cy="319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rgbClr val="003082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>
                <a:solidFill>
                  <a:srgbClr val="003082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>
                <a:solidFill>
                  <a:srgbClr val="003082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>
                <a:solidFill>
                  <a:srgbClr val="003082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>
                <a:solidFill>
                  <a:srgbClr val="003082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3082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3082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3082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3082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/>
            <a:r>
              <a:rPr lang="ru-RU" altLang="ru-RU" sz="1477" b="1" dirty="0">
                <a:solidFill>
                  <a:schemeClr val="tx1"/>
                </a:solidFill>
                <a:cs typeface="Arial" panose="020B0604020202020204" pitchFamily="34" charset="0"/>
              </a:rPr>
              <a:t>Импортные поставки </a:t>
            </a:r>
            <a:endParaRPr lang="en-US" altLang="ru-RU" sz="1477" b="1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-17290"/>
            <a:ext cx="9143999" cy="755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038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770548"/>
            <a:ext cx="8229600" cy="1055077"/>
          </a:xfrm>
        </p:spPr>
        <p:txBody>
          <a:bodyPr>
            <a:noAutofit/>
          </a:bodyPr>
          <a:lstStyle/>
          <a:p>
            <a:pPr algn="ctr"/>
            <a:r>
              <a:rPr lang="ru-RU" sz="2585" b="1" dirty="0">
                <a:latin typeface="Arial" panose="020B0604020202020204" pitchFamily="34" charset="0"/>
                <a:cs typeface="Arial" panose="020B0604020202020204" pitchFamily="34" charset="0"/>
              </a:rPr>
              <a:t>Вызовы и решения.</a:t>
            </a:r>
            <a:br>
              <a:rPr lang="ru-RU" sz="2585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585" b="1" dirty="0">
                <a:latin typeface="Arial" panose="020B0604020202020204" pitchFamily="34" charset="0"/>
                <a:cs typeface="Arial" panose="020B0604020202020204" pitchFamily="34" charset="0"/>
              </a:rPr>
              <a:t>Осень 2022.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85772" indent="-385772" algn="just">
              <a:spcBef>
                <a:spcPct val="0"/>
              </a:spcBef>
              <a:buFont typeface="+mj-lt"/>
              <a:buAutoNum type="arabicPeriod"/>
            </a:pPr>
            <a:endParaRPr lang="ru-RU" sz="1662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0" indent="0" algn="just">
              <a:spcBef>
                <a:spcPct val="0"/>
              </a:spcBef>
              <a:buNone/>
            </a:pPr>
            <a:r>
              <a:rPr lang="ru-RU" sz="1662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   К осени 2022 года основные запасы импортного сырья заканчиваются. Сложная ситуация по крахмалам, ферментам, эмульгаторам. </a:t>
            </a:r>
          </a:p>
          <a:p>
            <a:pPr marL="0" indent="0" algn="just">
              <a:spcBef>
                <a:spcPct val="0"/>
              </a:spcBef>
              <a:buNone/>
            </a:pPr>
            <a:endParaRPr lang="ru-RU" sz="1662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algn="just">
              <a:spcBef>
                <a:spcPct val="0"/>
              </a:spcBef>
            </a:pPr>
            <a:r>
              <a:rPr lang="ru-RU" sz="1662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Крахмалы – стартовали поставки из Китая, </a:t>
            </a:r>
            <a:r>
              <a:rPr lang="ru-RU" sz="1662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Тайланда</a:t>
            </a:r>
            <a:r>
              <a:rPr lang="ru-RU" sz="1662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. </a:t>
            </a:r>
          </a:p>
          <a:p>
            <a:pPr marL="0" indent="0" algn="just">
              <a:spcBef>
                <a:spcPct val="0"/>
              </a:spcBef>
              <a:buNone/>
            </a:pPr>
            <a:endParaRPr lang="ru-RU" sz="1662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algn="just">
              <a:spcBef>
                <a:spcPct val="0"/>
              </a:spcBef>
            </a:pPr>
            <a:r>
              <a:rPr lang="ru-RU" sz="1662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Ферменты – отработка качества на заводах РФ  ТД Биопрепарат и </a:t>
            </a:r>
            <a:r>
              <a:rPr lang="ru-RU" sz="1662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Сиббиофарм</a:t>
            </a:r>
            <a:r>
              <a:rPr lang="ru-RU" sz="1662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. </a:t>
            </a:r>
          </a:p>
          <a:p>
            <a:pPr algn="just">
              <a:spcBef>
                <a:spcPct val="0"/>
              </a:spcBef>
            </a:pPr>
            <a:endParaRPr lang="ru-RU" sz="1662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algn="just">
              <a:spcBef>
                <a:spcPct val="0"/>
              </a:spcBef>
            </a:pPr>
            <a:r>
              <a:rPr lang="ru-RU" sz="1662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Эмульгаторы – отработка качества на заводах ГК НМЖК.  </a:t>
            </a:r>
          </a:p>
          <a:p>
            <a:pPr marL="385772" indent="-385772" algn="just">
              <a:spcBef>
                <a:spcPct val="0"/>
              </a:spcBef>
              <a:buFont typeface="+mj-lt"/>
              <a:buAutoNum type="arabicPeriod"/>
            </a:pPr>
            <a:endParaRPr lang="ru-RU" sz="1662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385772" indent="-385772" algn="just">
              <a:spcBef>
                <a:spcPct val="0"/>
              </a:spcBef>
              <a:buFont typeface="+mj-lt"/>
              <a:buAutoNum type="arabicPeriod" startAt="5"/>
            </a:pPr>
            <a:endParaRPr lang="ru-RU" sz="1662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0" indent="0" algn="just">
              <a:spcBef>
                <a:spcPct val="0"/>
              </a:spcBef>
              <a:buNone/>
            </a:pPr>
            <a:endParaRPr lang="ru-RU" sz="1662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17290"/>
            <a:ext cx="9143999" cy="755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214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0334" y="437898"/>
            <a:ext cx="8229600" cy="1498967"/>
          </a:xfrm>
        </p:spPr>
        <p:txBody>
          <a:bodyPr>
            <a:noAutofit/>
          </a:bodyPr>
          <a:lstStyle/>
          <a:p>
            <a:pPr algn="ctr"/>
            <a:r>
              <a:rPr lang="ru-RU" sz="2585" b="1" dirty="0">
                <a:latin typeface="Arial" panose="020B0604020202020204" pitchFamily="34" charset="0"/>
                <a:cs typeface="Arial" panose="020B0604020202020204" pitchFamily="34" charset="0"/>
              </a:rPr>
              <a:t>Вызовы и решения.</a:t>
            </a:r>
            <a:br>
              <a:rPr lang="ru-RU" sz="2585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585" b="1" dirty="0">
                <a:latin typeface="Arial" panose="020B0604020202020204" pitchFamily="34" charset="0"/>
                <a:cs typeface="Arial" panose="020B0604020202020204" pitchFamily="34" charset="0"/>
              </a:rPr>
              <a:t>Осень 2022.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spcBef>
                <a:spcPct val="0"/>
              </a:spcBef>
            </a:pPr>
            <a:endParaRPr lang="ru-RU" sz="1662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algn="just">
              <a:spcBef>
                <a:spcPct val="0"/>
              </a:spcBef>
            </a:pPr>
            <a:r>
              <a:rPr lang="ru-RU" sz="1662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Некоторые категории сырья для хлебобулочной продукции остаются только импортными, т.к. не произрастают на территории РФ: мак, орехи, изюм и т.д.  </a:t>
            </a:r>
          </a:p>
          <a:p>
            <a:pPr marL="0" indent="0" algn="just">
              <a:spcBef>
                <a:spcPct val="0"/>
              </a:spcBef>
              <a:buNone/>
            </a:pPr>
            <a:endParaRPr lang="ru-RU" sz="1662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ct val="0"/>
              </a:spcBef>
            </a:pPr>
            <a:r>
              <a:rPr lang="ru-RU" sz="1662" dirty="0">
                <a:latin typeface="Arial" panose="020B0604020202020204" pitchFamily="34" charset="0"/>
                <a:cs typeface="Arial" panose="020B0604020202020204" pitchFamily="34" charset="0"/>
              </a:rPr>
              <a:t>Логистика по данным направлениям частично восстановлена, но по-прежнему есть риски связанные с  </a:t>
            </a:r>
          </a:p>
          <a:p>
            <a:pPr algn="just">
              <a:spcBef>
                <a:spcPct val="0"/>
              </a:spcBef>
            </a:pPr>
            <a:endParaRPr lang="ru-RU" sz="1662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ct val="0"/>
              </a:spcBef>
            </a:pPr>
            <a:r>
              <a:rPr lang="ru-RU" sz="1662" b="1" dirty="0">
                <a:latin typeface="Arial" panose="020B0604020202020204" pitchFamily="34" charset="0"/>
                <a:cs typeface="Arial" panose="020B0604020202020204" pitchFamily="34" charset="0"/>
              </a:rPr>
              <a:t>стоимостью фрахта</a:t>
            </a:r>
            <a:r>
              <a:rPr lang="ru-RU" sz="1662" dirty="0">
                <a:latin typeface="Arial" panose="020B0604020202020204" pitchFamily="34" charset="0"/>
                <a:cs typeface="Arial" panose="020B0604020202020204" pitchFamily="34" charset="0"/>
              </a:rPr>
              <a:t>. После ухода из РФ ключевых океанских / морских перевозчиков ( </a:t>
            </a:r>
            <a:r>
              <a:rPr lang="en-US" sz="1662" dirty="0">
                <a:latin typeface="Arial" panose="020B0604020202020204" pitchFamily="34" charset="0"/>
                <a:cs typeface="Arial" panose="020B0604020202020204" pitchFamily="34" charset="0"/>
              </a:rPr>
              <a:t>Maersk, MSC </a:t>
            </a:r>
            <a:r>
              <a:rPr lang="ru-RU" sz="1662" dirty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1662" dirty="0" err="1">
                <a:latin typeface="Arial" panose="020B0604020202020204" pitchFamily="34" charset="0"/>
                <a:cs typeface="Arial" panose="020B0604020202020204" pitchFamily="34" charset="0"/>
              </a:rPr>
              <a:t>др</a:t>
            </a:r>
            <a:r>
              <a:rPr lang="ru-RU" sz="1662" dirty="0">
                <a:latin typeface="Arial" panose="020B0604020202020204" pitchFamily="34" charset="0"/>
                <a:cs typeface="Arial" panose="020B0604020202020204" pitchFamily="34" charset="0"/>
              </a:rPr>
              <a:t>) присутствующие на рынке линии существенно подняли ставки. </a:t>
            </a:r>
          </a:p>
          <a:p>
            <a:pPr algn="just">
              <a:spcBef>
                <a:spcPct val="0"/>
              </a:spcBef>
            </a:pPr>
            <a:endParaRPr lang="ru-RU" sz="1662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ct val="0"/>
              </a:spcBef>
            </a:pPr>
            <a:r>
              <a:rPr lang="ru-RU" sz="1662" b="1" dirty="0">
                <a:latin typeface="Arial" panose="020B0604020202020204" pitchFamily="34" charset="0"/>
                <a:cs typeface="Arial" panose="020B0604020202020204" pitchFamily="34" charset="0"/>
              </a:rPr>
              <a:t>сроками поставки</a:t>
            </a:r>
            <a:r>
              <a:rPr lang="ru-RU" sz="1662" dirty="0">
                <a:latin typeface="Arial" panose="020B0604020202020204" pitchFamily="34" charset="0"/>
                <a:cs typeface="Arial" panose="020B0604020202020204" pitchFamily="34" charset="0"/>
              </a:rPr>
              <a:t>. При изменении условий работы, ограничения пропускных возможностей перевалочных портов гарантированных сроков поступления грузов в данный момент нет. Участники рынка вынуждены существенно увеличивать страховые запасы, что отражается на стоимости продукции. </a:t>
            </a:r>
          </a:p>
          <a:p>
            <a:pPr algn="just">
              <a:spcBef>
                <a:spcPct val="0"/>
              </a:spcBef>
            </a:pPr>
            <a:endParaRPr lang="ru-RU" sz="1662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ct val="0"/>
              </a:spcBef>
            </a:pPr>
            <a:endParaRPr lang="ru-RU" sz="1662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spcBef>
                <a:spcPct val="0"/>
              </a:spcBef>
              <a:buNone/>
            </a:pPr>
            <a:endParaRPr lang="ru-RU" sz="1662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385772" indent="-385772" algn="just">
              <a:spcBef>
                <a:spcPct val="0"/>
              </a:spcBef>
              <a:buFont typeface="+mj-lt"/>
              <a:buAutoNum type="arabicPeriod" startAt="5"/>
            </a:pPr>
            <a:endParaRPr lang="ru-RU" sz="1662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0" indent="0" algn="just">
              <a:spcBef>
                <a:spcPct val="0"/>
              </a:spcBef>
              <a:buNone/>
            </a:pPr>
            <a:endParaRPr lang="ru-RU" sz="1662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17290"/>
            <a:ext cx="9143999" cy="755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386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0334" y="504367"/>
            <a:ext cx="8229600" cy="1055077"/>
          </a:xfrm>
        </p:spPr>
        <p:txBody>
          <a:bodyPr>
            <a:noAutofit/>
          </a:bodyPr>
          <a:lstStyle/>
          <a:p>
            <a:pPr algn="ctr"/>
            <a:r>
              <a:rPr lang="ru-RU" sz="2585" b="1" dirty="0">
                <a:latin typeface="Arial" panose="020B0604020202020204" pitchFamily="34" charset="0"/>
                <a:cs typeface="Arial" panose="020B0604020202020204" pitchFamily="34" charset="0"/>
              </a:rPr>
              <a:t>Дополнительные ссылки и материалы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spcBef>
                <a:spcPct val="0"/>
              </a:spcBef>
              <a:buNone/>
            </a:pPr>
            <a:r>
              <a:rPr lang="ru-RU" sz="1662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Новый сервис, основанный на базе Государственной информационной системы промышленности, позволяющий проводить закупки импортозамещающих товаров отечественного производства, аналогов санкционной продукции и оригинальных товаров, произведённых в РФ.</a:t>
            </a:r>
          </a:p>
          <a:p>
            <a:pPr marL="0" indent="0" algn="just">
              <a:spcBef>
                <a:spcPct val="0"/>
              </a:spcBef>
              <a:buNone/>
            </a:pPr>
            <a:endParaRPr lang="ru-RU" sz="1662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0" indent="0" algn="just">
              <a:spcBef>
                <a:spcPct val="0"/>
              </a:spcBef>
              <a:buNone/>
            </a:pPr>
            <a:r>
              <a:rPr lang="en-US" sz="1662" dirty="0">
                <a:latin typeface="Arial" panose="020B0604020202020204" pitchFamily="34" charset="0"/>
                <a:ea typeface="+mj-ea"/>
                <a:cs typeface="Arial" panose="020B0604020202020204" pitchFamily="34" charset="0"/>
                <a:hlinkClick r:id="rId2"/>
              </a:rPr>
              <a:t>https://etpgpb.ru/portal/import-substitution</a:t>
            </a:r>
            <a:endParaRPr lang="ru-RU" sz="1662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0" indent="0" algn="just">
              <a:spcBef>
                <a:spcPct val="0"/>
              </a:spcBef>
              <a:buNone/>
            </a:pPr>
            <a:endParaRPr lang="ru-RU" sz="1662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0" indent="0" algn="just">
              <a:spcBef>
                <a:spcPct val="0"/>
              </a:spcBef>
              <a:buNone/>
            </a:pPr>
            <a:endParaRPr lang="ru-RU" sz="1662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385772" indent="-385772" algn="just">
              <a:spcBef>
                <a:spcPct val="0"/>
              </a:spcBef>
              <a:buFont typeface="+mj-lt"/>
              <a:buAutoNum type="arabicPeriod" startAt="5"/>
            </a:pPr>
            <a:endParaRPr lang="ru-RU" sz="1662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-17290"/>
            <a:ext cx="9143999" cy="755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772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3271" y="2963718"/>
            <a:ext cx="7772400" cy="1356946"/>
          </a:xfrm>
        </p:spPr>
        <p:txBody>
          <a:bodyPr>
            <a:normAutofit/>
          </a:bodyPr>
          <a:lstStyle/>
          <a:p>
            <a:r>
              <a:rPr lang="ru-RU" sz="3900" dirty="0"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 ! </a:t>
            </a:r>
            <a:br>
              <a:rPr lang="ru-RU" sz="39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3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17290"/>
            <a:ext cx="9143999" cy="755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066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314799" y="426998"/>
            <a:ext cx="8229600" cy="1055077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altLang="ru-RU" sz="2585" b="1" dirty="0">
                <a:latin typeface="Arial" panose="020B0604020202020204" pitchFamily="34" charset="0"/>
                <a:cs typeface="Arial" panose="020B0604020202020204" pitchFamily="34" charset="0"/>
              </a:rPr>
              <a:t>	 Группа компаний «КАРАВАЙ»</a:t>
            </a:r>
          </a:p>
        </p:txBody>
      </p:sp>
      <p:sp>
        <p:nvSpPr>
          <p:cNvPr id="10243" name="Прямоугольник 5"/>
          <p:cNvSpPr>
            <a:spLocks noChangeArrowheads="1"/>
          </p:cNvSpPr>
          <p:nvPr/>
        </p:nvSpPr>
        <p:spPr bwMode="auto">
          <a:xfrm>
            <a:off x="185052" y="1441597"/>
            <a:ext cx="9036050" cy="546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477" dirty="0">
                <a:latin typeface="Arial" pitchFamily="34" charset="0"/>
              </a:rPr>
              <a:t>Современное производство с историей. Стабильное исполнение заказа и высокие объемы производства сегодня обеспечивают 5 предприятий в составе группы компаний «КАРАВАЙ».</a:t>
            </a:r>
          </a:p>
        </p:txBody>
      </p:sp>
      <p:graphicFrame>
        <p:nvGraphicFramePr>
          <p:cNvPr id="2" name="Схема 1"/>
          <p:cNvGraphicFramePr/>
          <p:nvPr>
            <p:extLst/>
          </p:nvPr>
        </p:nvGraphicFramePr>
        <p:xfrm>
          <a:off x="185052" y="2185191"/>
          <a:ext cx="8489096" cy="33899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7"/>
          <a:srcRect l="8263" t="18924" r="21189" b="38075"/>
          <a:stretch/>
        </p:blipFill>
        <p:spPr bwMode="auto">
          <a:xfrm>
            <a:off x="5521648" y="5542288"/>
            <a:ext cx="1335087" cy="959827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" name="Picture 9"/>
          <p:cNvPicPr>
            <a:picLocks noChangeAspect="1" noChangeArrowheads="1"/>
          </p:cNvPicPr>
          <p:nvPr/>
        </p:nvPicPr>
        <p:blipFill rotWithShape="1">
          <a:blip r:embed="rId8"/>
          <a:srcRect l="5270" t="28366" r="31488" b="10612"/>
          <a:stretch/>
        </p:blipFill>
        <p:spPr bwMode="auto">
          <a:xfrm>
            <a:off x="5260438" y="4411447"/>
            <a:ext cx="1431925" cy="1009650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Picture 6" descr="S:\COMMON_KAR_MARKET\12_КОРПОРАТИВНЫЕ_ИЗДАНИЯ\ВОКРУГ_ХЛЕБА_корпоративный_журнал\Корпоративный_журнал_КАРАВАЙ_Вокруг_Хлеба\Вокруг_Хлеба_2014\2014_Корпоративное_издание_№1_2014_АПРЕЛЬ\ФОТО\фото_на_отправку\Производство 1.jpg"/>
          <p:cNvPicPr>
            <a:picLocks noChangeAspect="1" noChangeArrowheads="1"/>
          </p:cNvPicPr>
          <p:nvPr/>
        </p:nvPicPr>
        <p:blipFill rotWithShape="1">
          <a:blip r:embed="rId9"/>
          <a:srcRect l="11662" t="23783" b="20882"/>
          <a:stretch/>
        </p:blipFill>
        <p:spPr bwMode="auto">
          <a:xfrm>
            <a:off x="3907311" y="5195796"/>
            <a:ext cx="1909824" cy="781801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46" t="50352" r="7904"/>
          <a:stretch>
            <a:fillRect/>
          </a:stretch>
        </p:blipFill>
        <p:spPr bwMode="auto">
          <a:xfrm>
            <a:off x="6822368" y="4493434"/>
            <a:ext cx="1716087" cy="925887"/>
          </a:xfrm>
          <a:prstGeom prst="rect">
            <a:avLst/>
          </a:prstGeom>
          <a:noFill/>
          <a:ln w="28575">
            <a:solidFill>
              <a:srgbClr val="00206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50" name="Picture 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4881" y="5575106"/>
            <a:ext cx="1431061" cy="879204"/>
          </a:xfrm>
          <a:prstGeom prst="rect">
            <a:avLst/>
          </a:prstGeom>
          <a:noFill/>
          <a:ln w="28575">
            <a:solidFill>
              <a:srgbClr val="00206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" y="-17290"/>
            <a:ext cx="9143999" cy="755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890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Заголовок 10"/>
          <p:cNvSpPr>
            <a:spLocks noGrp="1"/>
          </p:cNvSpPr>
          <p:nvPr>
            <p:ph type="title"/>
          </p:nvPr>
        </p:nvSpPr>
        <p:spPr>
          <a:xfrm>
            <a:off x="924116" y="486161"/>
            <a:ext cx="6994525" cy="1055077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altLang="ru-RU" sz="2585" b="1" dirty="0">
                <a:latin typeface="Arial" panose="020B0604020202020204" pitchFamily="34" charset="0"/>
                <a:cs typeface="Arial" panose="020B0604020202020204" pitchFamily="34" charset="0"/>
              </a:rPr>
              <a:t>«КАРАВАЙ» в цифрах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681398" y="6194238"/>
            <a:ext cx="2133600" cy="337038"/>
          </a:xfrm>
        </p:spPr>
        <p:txBody>
          <a:bodyPr/>
          <a:lstStyle/>
          <a:p>
            <a:pPr>
              <a:defRPr/>
            </a:pPr>
            <a:fld id="{6CECD4E2-522A-4CAE-8275-CFAA22E71110}" type="slidenum">
              <a:rPr lang="ru-RU"/>
              <a:pPr>
                <a:defRPr/>
              </a:pPr>
              <a:t>3</a:t>
            </a:fld>
            <a:endParaRPr lang="ru-RU" dirty="0"/>
          </a:p>
        </p:txBody>
      </p:sp>
      <p:grpSp>
        <p:nvGrpSpPr>
          <p:cNvPr id="4" name="Группа 3"/>
          <p:cNvGrpSpPr>
            <a:grpSpLocks noChangeAspect="1"/>
          </p:cNvGrpSpPr>
          <p:nvPr/>
        </p:nvGrpSpPr>
        <p:grpSpPr>
          <a:xfrm>
            <a:off x="931450" y="3110943"/>
            <a:ext cx="3380706" cy="1597998"/>
            <a:chOff x="285345" y="5098494"/>
            <a:chExt cx="2999069" cy="1549473"/>
          </a:xfrm>
        </p:grpSpPr>
        <p:sp>
          <p:nvSpPr>
            <p:cNvPr id="27" name="Скругленный прямоугольник 26"/>
            <p:cNvSpPr/>
            <p:nvPr/>
          </p:nvSpPr>
          <p:spPr>
            <a:xfrm>
              <a:off x="285345" y="5098494"/>
              <a:ext cx="2999069" cy="1549473"/>
            </a:xfrm>
            <a:prstGeom prst="roundRect">
              <a:avLst/>
            </a:prstGeom>
            <a:ln>
              <a:solidFill>
                <a:srgbClr val="00206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>
                <a:defRPr/>
              </a:pPr>
              <a:endParaRPr lang="ru-RU" sz="1662" dirty="0">
                <a:solidFill>
                  <a:schemeClr val="tx1"/>
                </a:solidFill>
              </a:endParaRPr>
            </a:p>
            <a:p>
              <a:pPr>
                <a:defRPr/>
              </a:pPr>
              <a:endParaRPr lang="ru-RU" sz="1662" dirty="0">
                <a:solidFill>
                  <a:schemeClr val="tx1"/>
                </a:solidFill>
              </a:endParaRPr>
            </a:p>
            <a:p>
              <a:pPr>
                <a:defRPr/>
              </a:pPr>
              <a:endParaRPr lang="ru-RU" sz="1662" dirty="0">
                <a:solidFill>
                  <a:schemeClr val="tx1"/>
                </a:solidFill>
              </a:endParaRPr>
            </a:p>
            <a:p>
              <a:pPr>
                <a:defRPr/>
              </a:pPr>
              <a:r>
                <a:rPr lang="ru-RU" sz="1292" dirty="0">
                  <a:solidFill>
                    <a:schemeClr val="tx1"/>
                  </a:solidFill>
                </a:rPr>
                <a:t>  </a:t>
              </a:r>
            </a:p>
            <a:p>
              <a:pPr>
                <a:defRPr/>
              </a:pPr>
              <a:r>
                <a:rPr lang="ru-RU" sz="1477" b="1" dirty="0">
                  <a:solidFill>
                    <a:schemeClr val="bg1">
                      <a:lumMod val="50000"/>
                    </a:schemeClr>
                  </a:solidFill>
                </a:rPr>
                <a:t>ассортиментная матрица</a:t>
              </a:r>
            </a:p>
          </p:txBody>
        </p:sp>
        <p:grpSp>
          <p:nvGrpSpPr>
            <p:cNvPr id="2" name="Группа 1"/>
            <p:cNvGrpSpPr/>
            <p:nvPr/>
          </p:nvGrpSpPr>
          <p:grpSpPr>
            <a:xfrm>
              <a:off x="334533" y="5142761"/>
              <a:ext cx="2836880" cy="1274174"/>
              <a:chOff x="334533" y="5142761"/>
              <a:chExt cx="2836880" cy="1274174"/>
            </a:xfrm>
          </p:grpSpPr>
          <p:pic>
            <p:nvPicPr>
              <p:cNvPr id="12302" name="Picture 10" descr="Картинки по запросу s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4533" y="5375628"/>
                <a:ext cx="466176" cy="6789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303" name="Picture 12" descr="Картинки по запросу k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41893" y="5362535"/>
                <a:ext cx="514207" cy="7215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304" name="Picture 14" descr="Картинки по запросу u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56100" y="5403884"/>
                <a:ext cx="493017" cy="6868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305" name="Прямоугольник 15"/>
              <p:cNvSpPr>
                <a:spLocks noChangeArrowheads="1"/>
              </p:cNvSpPr>
              <p:nvPr/>
            </p:nvSpPr>
            <p:spPr bwMode="auto">
              <a:xfrm>
                <a:off x="2060511" y="5142761"/>
                <a:ext cx="1110902" cy="1274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ru-RU" altLang="ru-RU" sz="4985" b="1" dirty="0">
                    <a:solidFill>
                      <a:srgbClr val="FF0000"/>
                    </a:solidFill>
                    <a:latin typeface="Arial CYR" pitchFamily="34" charset="0"/>
                    <a:cs typeface="Times New Roman" pitchFamily="18" charset="0"/>
                  </a:rPr>
                  <a:t>250</a:t>
                </a: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ru-RU" altLang="ru-RU" sz="2954" b="1" dirty="0">
                    <a:solidFill>
                      <a:srgbClr val="FF0000"/>
                    </a:solidFill>
                    <a:latin typeface="Arial CYR" pitchFamily="34" charset="0"/>
                    <a:cs typeface="Times New Roman" pitchFamily="18" charset="0"/>
                  </a:rPr>
                  <a:t>  шт.</a:t>
                </a:r>
              </a:p>
            </p:txBody>
          </p:sp>
        </p:grpSp>
      </p:grpSp>
      <p:grpSp>
        <p:nvGrpSpPr>
          <p:cNvPr id="9" name="Группа 8"/>
          <p:cNvGrpSpPr>
            <a:grpSpLocks noChangeAspect="1"/>
          </p:cNvGrpSpPr>
          <p:nvPr/>
        </p:nvGrpSpPr>
        <p:grpSpPr>
          <a:xfrm>
            <a:off x="924116" y="4804600"/>
            <a:ext cx="3380197" cy="1706879"/>
            <a:chOff x="305195" y="3124859"/>
            <a:chExt cx="2338010" cy="1695148"/>
          </a:xfrm>
        </p:grpSpPr>
        <p:sp>
          <p:nvSpPr>
            <p:cNvPr id="15" name="Скругленный прямоугольник 14"/>
            <p:cNvSpPr/>
            <p:nvPr/>
          </p:nvSpPr>
          <p:spPr>
            <a:xfrm>
              <a:off x="305195" y="3124859"/>
              <a:ext cx="2338010" cy="1695148"/>
            </a:xfrm>
            <a:prstGeom prst="roundRect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ru-RU" sz="1662" dirty="0">
                <a:solidFill>
                  <a:schemeClr val="tx1"/>
                </a:solidFill>
              </a:endParaRPr>
            </a:p>
            <a:p>
              <a:pPr>
                <a:defRPr/>
              </a:pPr>
              <a:endParaRPr lang="ru-RU" sz="1662" dirty="0">
                <a:solidFill>
                  <a:schemeClr val="tx1"/>
                </a:solidFill>
              </a:endParaRPr>
            </a:p>
            <a:p>
              <a:pPr>
                <a:defRPr/>
              </a:pPr>
              <a:endParaRPr lang="ru-RU" sz="1662" dirty="0">
                <a:solidFill>
                  <a:schemeClr val="tx1"/>
                </a:solidFill>
              </a:endParaRPr>
            </a:p>
            <a:p>
              <a:pPr>
                <a:defRPr/>
              </a:pPr>
              <a:r>
                <a:rPr lang="ru-RU" sz="1292" dirty="0">
                  <a:solidFill>
                    <a:schemeClr val="tx1"/>
                  </a:solidFill>
                </a:rPr>
                <a:t>  </a:t>
              </a:r>
              <a:r>
                <a:rPr lang="ru-RU" sz="1477" b="1" dirty="0">
                  <a:solidFill>
                    <a:schemeClr val="bg1">
                      <a:lumMod val="50000"/>
                    </a:schemeClr>
                  </a:solidFill>
                </a:rPr>
                <a:t>доля рынка в 2021 году</a:t>
              </a:r>
            </a:p>
          </p:txBody>
        </p:sp>
        <p:sp>
          <p:nvSpPr>
            <p:cNvPr id="12296" name="Прямоугольник 5"/>
            <p:cNvSpPr>
              <a:spLocks noChangeArrowheads="1"/>
            </p:cNvSpPr>
            <p:nvPr/>
          </p:nvSpPr>
          <p:spPr bwMode="auto">
            <a:xfrm>
              <a:off x="1495468" y="3279408"/>
              <a:ext cx="1053428" cy="8535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4985" b="1" dirty="0">
                  <a:solidFill>
                    <a:srgbClr val="FF0000"/>
                  </a:solidFill>
                  <a:latin typeface="Arial" pitchFamily="34" charset="0"/>
                </a:rPr>
                <a:t>32</a:t>
              </a:r>
              <a:r>
                <a:rPr lang="ru-RU" altLang="ru-RU" sz="2954" b="1" dirty="0">
                  <a:solidFill>
                    <a:srgbClr val="FF0000"/>
                  </a:solidFill>
                  <a:latin typeface="Arial" pitchFamily="34" charset="0"/>
                </a:rPr>
                <a:t>%</a:t>
              </a:r>
            </a:p>
          </p:txBody>
        </p:sp>
        <p:pic>
          <p:nvPicPr>
            <p:cNvPr id="12309" name="Picture 18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211" r="10231" b="10973"/>
            <a:stretch>
              <a:fillRect/>
            </a:stretch>
          </p:blipFill>
          <p:spPr bwMode="auto">
            <a:xfrm>
              <a:off x="575576" y="3327064"/>
              <a:ext cx="664815" cy="9198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2" name="Группа 11"/>
          <p:cNvGrpSpPr/>
          <p:nvPr/>
        </p:nvGrpSpPr>
        <p:grpSpPr>
          <a:xfrm>
            <a:off x="924117" y="1664367"/>
            <a:ext cx="7131381" cy="1371589"/>
            <a:chOff x="179654" y="1517651"/>
            <a:chExt cx="9498486" cy="1485888"/>
          </a:xfrm>
        </p:grpSpPr>
        <p:sp>
          <p:nvSpPr>
            <p:cNvPr id="22" name="Скругленный прямоугольник 21"/>
            <p:cNvSpPr/>
            <p:nvPr/>
          </p:nvSpPr>
          <p:spPr>
            <a:xfrm>
              <a:off x="179654" y="1541451"/>
              <a:ext cx="9498486" cy="1462088"/>
            </a:xfrm>
            <a:prstGeom prst="roundRect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662" dirty="0">
                <a:solidFill>
                  <a:schemeClr val="tx1"/>
                </a:solidFill>
              </a:endParaRPr>
            </a:p>
            <a:p>
              <a:pPr algn="ctr">
                <a:defRPr/>
              </a:pPr>
              <a:r>
                <a:rPr lang="ru-RU" sz="1662" dirty="0">
                  <a:solidFill>
                    <a:schemeClr val="tx1"/>
                  </a:solidFill>
                </a:rPr>
                <a:t> </a:t>
              </a:r>
            </a:p>
            <a:p>
              <a:pPr algn="ctr">
                <a:defRPr/>
              </a:pPr>
              <a:endParaRPr lang="ru-RU" sz="1662" dirty="0">
                <a:solidFill>
                  <a:schemeClr val="tx1"/>
                </a:solidFill>
              </a:endParaRPr>
            </a:p>
            <a:p>
              <a:pPr>
                <a:defRPr/>
              </a:pPr>
              <a:r>
                <a:rPr lang="ru-RU" sz="1292" b="1" dirty="0">
                  <a:solidFill>
                    <a:schemeClr val="bg1">
                      <a:lumMod val="50000"/>
                    </a:schemeClr>
                  </a:solidFill>
                </a:rPr>
                <a:t>            </a:t>
              </a:r>
              <a:r>
                <a:rPr lang="ru-RU" sz="1477" b="1" dirty="0">
                  <a:solidFill>
                    <a:schemeClr val="bg1">
                      <a:lumMod val="50000"/>
                    </a:schemeClr>
                  </a:solidFill>
                </a:rPr>
                <a:t>объем производства в 2021 году</a:t>
              </a:r>
            </a:p>
          </p:txBody>
        </p:sp>
        <p:grpSp>
          <p:nvGrpSpPr>
            <p:cNvPr id="11" name="Группа 10"/>
            <p:cNvGrpSpPr/>
            <p:nvPr/>
          </p:nvGrpSpPr>
          <p:grpSpPr>
            <a:xfrm>
              <a:off x="587682" y="1517651"/>
              <a:ext cx="8751226" cy="1023475"/>
              <a:chOff x="587682" y="1517651"/>
              <a:chExt cx="8751226" cy="1023475"/>
            </a:xfrm>
          </p:grpSpPr>
          <p:sp>
            <p:nvSpPr>
              <p:cNvPr id="12300" name="Прямоугольник 13"/>
              <p:cNvSpPr>
                <a:spLocks noChangeArrowheads="1"/>
              </p:cNvSpPr>
              <p:nvPr/>
            </p:nvSpPr>
            <p:spPr bwMode="auto">
              <a:xfrm>
                <a:off x="903843" y="1517651"/>
                <a:ext cx="8435065" cy="10234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ru-RU" altLang="ru-RU" sz="5539" b="1" dirty="0">
                    <a:solidFill>
                      <a:srgbClr val="FF0000"/>
                    </a:solidFill>
                    <a:latin typeface="Arial CYR" pitchFamily="34" charset="0"/>
                    <a:cs typeface="Times New Roman" pitchFamily="18" charset="0"/>
                  </a:rPr>
                  <a:t> 85</a:t>
                </a:r>
                <a:r>
                  <a:rPr lang="ru-RU" altLang="ru-RU" sz="2954" b="1" dirty="0">
                    <a:solidFill>
                      <a:srgbClr val="FF0000"/>
                    </a:solidFill>
                    <a:latin typeface="Arial CYR" pitchFamily="34" charset="0"/>
                    <a:cs typeface="Times New Roman" pitchFamily="18" charset="0"/>
                  </a:rPr>
                  <a:t> тыс. тонн / </a:t>
                </a:r>
                <a:r>
                  <a:rPr lang="ru-RU" altLang="ru-RU" sz="5539" b="1" dirty="0">
                    <a:solidFill>
                      <a:srgbClr val="FF0000"/>
                    </a:solidFill>
                    <a:latin typeface="Arial CYR" pitchFamily="34" charset="0"/>
                    <a:cs typeface="Times New Roman" pitchFamily="18" charset="0"/>
                  </a:rPr>
                  <a:t>285</a:t>
                </a:r>
                <a:r>
                  <a:rPr lang="ru-RU" altLang="ru-RU" sz="2954" b="1" dirty="0">
                    <a:solidFill>
                      <a:srgbClr val="FF0000"/>
                    </a:solidFill>
                    <a:latin typeface="Arial CYR" pitchFamily="34" charset="0"/>
                    <a:cs typeface="Times New Roman" pitchFamily="18" charset="0"/>
                  </a:rPr>
                  <a:t> млн. шт.</a:t>
                </a:r>
                <a:endParaRPr lang="ru-RU" altLang="ru-RU" sz="2954" b="1" dirty="0">
                  <a:solidFill>
                    <a:srgbClr val="FF0000"/>
                  </a:solidFill>
                  <a:latin typeface="Arial" pitchFamily="34" charset="0"/>
                </a:endParaRPr>
              </a:p>
            </p:txBody>
          </p:sp>
          <p:pic>
            <p:nvPicPr>
              <p:cNvPr id="12311" name="Picture 20" descr="Картинки по запросу V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7682" y="1615043"/>
                <a:ext cx="780785" cy="8159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8" name="Группа 7"/>
          <p:cNvGrpSpPr>
            <a:grpSpLocks noChangeAspect="1"/>
          </p:cNvGrpSpPr>
          <p:nvPr/>
        </p:nvGrpSpPr>
        <p:grpSpPr>
          <a:xfrm>
            <a:off x="4435129" y="3102045"/>
            <a:ext cx="3620369" cy="1606897"/>
            <a:chOff x="6450552" y="1483385"/>
            <a:chExt cx="3357422" cy="1507467"/>
          </a:xfrm>
        </p:grpSpPr>
        <p:sp>
          <p:nvSpPr>
            <p:cNvPr id="38" name="Скругленный прямоугольник 37"/>
            <p:cNvSpPr/>
            <p:nvPr/>
          </p:nvSpPr>
          <p:spPr>
            <a:xfrm>
              <a:off x="6450552" y="1483385"/>
              <a:ext cx="3357422" cy="1507467"/>
            </a:xfrm>
            <a:prstGeom prst="roundRect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ru-RU" sz="1662" dirty="0">
                <a:solidFill>
                  <a:schemeClr val="tx1"/>
                </a:solidFill>
              </a:endParaRPr>
            </a:p>
            <a:p>
              <a:pPr>
                <a:defRPr/>
              </a:pPr>
              <a:endParaRPr lang="ru-RU" sz="1662" dirty="0">
                <a:solidFill>
                  <a:schemeClr val="tx1"/>
                </a:solidFill>
              </a:endParaRPr>
            </a:p>
            <a:p>
              <a:pPr>
                <a:defRPr/>
              </a:pPr>
              <a:endParaRPr lang="ru-RU" sz="1662" dirty="0">
                <a:solidFill>
                  <a:schemeClr val="tx1"/>
                </a:solidFill>
              </a:endParaRPr>
            </a:p>
            <a:p>
              <a:pPr>
                <a:defRPr/>
              </a:pPr>
              <a:r>
                <a:rPr lang="ru-RU" sz="1292" dirty="0">
                  <a:solidFill>
                    <a:schemeClr val="tx1"/>
                  </a:solidFill>
                </a:rPr>
                <a:t> </a:t>
              </a:r>
            </a:p>
            <a:p>
              <a:pPr>
                <a:defRPr/>
              </a:pPr>
              <a:r>
                <a:rPr lang="ru-RU" sz="1292" dirty="0">
                  <a:solidFill>
                    <a:schemeClr val="tx1"/>
                  </a:solidFill>
                </a:rPr>
                <a:t> </a:t>
              </a:r>
              <a:r>
                <a:rPr lang="ru-RU" sz="1477" b="1" dirty="0">
                  <a:solidFill>
                    <a:schemeClr val="bg1">
                      <a:lumMod val="50000"/>
                    </a:schemeClr>
                  </a:solidFill>
                </a:rPr>
                <a:t>оборот в 2021 году</a:t>
              </a:r>
            </a:p>
          </p:txBody>
        </p:sp>
        <p:sp>
          <p:nvSpPr>
            <p:cNvPr id="12298" name="Прямоугольник 8"/>
            <p:cNvSpPr>
              <a:spLocks noChangeArrowheads="1"/>
            </p:cNvSpPr>
            <p:nvPr/>
          </p:nvSpPr>
          <p:spPr bwMode="auto">
            <a:xfrm>
              <a:off x="8029011" y="1506539"/>
              <a:ext cx="1758680" cy="12327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ru-RU" sz="4985" b="1" dirty="0">
                  <a:solidFill>
                    <a:srgbClr val="FF0000"/>
                  </a:solidFill>
                  <a:latin typeface="Arial CYR" pitchFamily="34" charset="0"/>
                  <a:cs typeface="Times New Roman" pitchFamily="18" charset="0"/>
                </a:rPr>
                <a:t>&gt;</a:t>
              </a:r>
              <a:r>
                <a:rPr lang="ru-RU" altLang="ru-RU" sz="4985" b="1" dirty="0">
                  <a:solidFill>
                    <a:srgbClr val="FF0000"/>
                  </a:solidFill>
                  <a:latin typeface="Arial CYR" pitchFamily="34" charset="0"/>
                  <a:cs typeface="Times New Roman" pitchFamily="18" charset="0"/>
                </a:rPr>
                <a:t> 6,5                      </a:t>
              </a:r>
              <a:r>
                <a:rPr lang="ru-RU" altLang="ru-RU" sz="2954" b="1" dirty="0">
                  <a:solidFill>
                    <a:srgbClr val="FF0000"/>
                  </a:solidFill>
                  <a:latin typeface="Arial CYR" pitchFamily="34" charset="0"/>
                  <a:cs typeface="Times New Roman" pitchFamily="18" charset="0"/>
                </a:rPr>
                <a:t>млрд.</a:t>
              </a:r>
              <a:endParaRPr lang="ru-RU" altLang="ru-RU" sz="2954" b="1" dirty="0">
                <a:solidFill>
                  <a:srgbClr val="FF0000"/>
                </a:solidFill>
                <a:latin typeface="Arial" pitchFamily="34" charset="0"/>
              </a:endParaRPr>
            </a:p>
          </p:txBody>
        </p:sp>
        <p:pic>
          <p:nvPicPr>
            <p:cNvPr id="12312" name="Picture 24" descr="Картинки по запросу рубль лого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6484" y="1671638"/>
              <a:ext cx="1160860" cy="800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" name="Группа 5"/>
          <p:cNvGrpSpPr>
            <a:grpSpLocks noChangeAspect="1"/>
          </p:cNvGrpSpPr>
          <p:nvPr/>
        </p:nvGrpSpPr>
        <p:grpSpPr>
          <a:xfrm>
            <a:off x="4435129" y="4804600"/>
            <a:ext cx="3620369" cy="1706880"/>
            <a:chOff x="3000604" y="3511969"/>
            <a:chExt cx="3577569" cy="2213851"/>
          </a:xfrm>
        </p:grpSpPr>
        <p:sp>
          <p:nvSpPr>
            <p:cNvPr id="28" name="Скругленный прямоугольник 27"/>
            <p:cNvSpPr/>
            <p:nvPr/>
          </p:nvSpPr>
          <p:spPr>
            <a:xfrm>
              <a:off x="3000604" y="3511969"/>
              <a:ext cx="3577569" cy="2213851"/>
            </a:xfrm>
            <a:prstGeom prst="roundRect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ru-RU" sz="1662" dirty="0">
                <a:solidFill>
                  <a:schemeClr val="tx1"/>
                </a:solidFill>
              </a:endParaRPr>
            </a:p>
            <a:p>
              <a:pPr>
                <a:defRPr/>
              </a:pPr>
              <a:endParaRPr lang="ru-RU" sz="1662" dirty="0">
                <a:solidFill>
                  <a:schemeClr val="tx1"/>
                </a:solidFill>
              </a:endParaRPr>
            </a:p>
            <a:p>
              <a:pPr>
                <a:defRPr/>
              </a:pPr>
              <a:endParaRPr lang="ru-RU" sz="1662" dirty="0">
                <a:solidFill>
                  <a:schemeClr val="tx1"/>
                </a:solidFill>
              </a:endParaRPr>
            </a:p>
            <a:p>
              <a:pPr>
                <a:defRPr/>
              </a:pPr>
              <a:endParaRPr lang="ru-RU" sz="1292" dirty="0">
                <a:solidFill>
                  <a:schemeClr val="tx1"/>
                </a:solidFill>
              </a:endParaRPr>
            </a:p>
            <a:p>
              <a:pPr>
                <a:defRPr/>
              </a:pPr>
              <a:endParaRPr lang="ru-RU" sz="1292" b="1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>
                <a:defRPr/>
              </a:pPr>
              <a:r>
                <a:rPr lang="ru-RU" sz="1477" b="1" dirty="0">
                  <a:solidFill>
                    <a:schemeClr val="bg1">
                      <a:lumMod val="50000"/>
                    </a:schemeClr>
                  </a:solidFill>
                </a:rPr>
                <a:t>Узнаваемость бренда «КАРАВАЙ» среди жителей Санкт-Петербурга</a:t>
              </a:r>
            </a:p>
          </p:txBody>
        </p:sp>
        <p:grpSp>
          <p:nvGrpSpPr>
            <p:cNvPr id="5" name="Группа 4"/>
            <p:cNvGrpSpPr/>
            <p:nvPr/>
          </p:nvGrpSpPr>
          <p:grpSpPr>
            <a:xfrm>
              <a:off x="3475701" y="3556637"/>
              <a:ext cx="2842007" cy="1389318"/>
              <a:chOff x="3475701" y="3556637"/>
              <a:chExt cx="2842007" cy="1389318"/>
            </a:xfrm>
          </p:grpSpPr>
          <p:sp>
            <p:nvSpPr>
              <p:cNvPr id="12306" name="Прямоугольник 32"/>
              <p:cNvSpPr>
                <a:spLocks noChangeArrowheads="1"/>
              </p:cNvSpPr>
              <p:nvPr/>
            </p:nvSpPr>
            <p:spPr bwMode="auto">
              <a:xfrm>
                <a:off x="4727036" y="3619627"/>
                <a:ext cx="1590672" cy="11147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ru-RU" altLang="ru-RU" sz="4985" b="1" dirty="0">
                    <a:solidFill>
                      <a:srgbClr val="FF0000"/>
                    </a:solidFill>
                    <a:latin typeface="Arial" pitchFamily="34" charset="0"/>
                  </a:rPr>
                  <a:t>98</a:t>
                </a:r>
                <a:r>
                  <a:rPr lang="ru-RU" altLang="ru-RU" sz="2954" b="1" dirty="0">
                    <a:solidFill>
                      <a:srgbClr val="FF0000"/>
                    </a:solidFill>
                    <a:latin typeface="Arial" pitchFamily="34" charset="0"/>
                  </a:rPr>
                  <a:t>%</a:t>
                </a:r>
              </a:p>
            </p:txBody>
          </p:sp>
          <p:pic>
            <p:nvPicPr>
              <p:cNvPr id="45073" name="Picture 17" descr="S:\COMMON_KAR_MARKET\11_КОММУНИКАЦИИ\4_Дизайн_всего\ЛОГОТИПЫ\КАРАВАЙ\Логотип 2014\КАРАВАЙ_логотип_2014 (1).jpg"/>
              <p:cNvPicPr>
                <a:picLocks noChangeAspect="1" noChangeArrowheads="1"/>
              </p:cNvPicPr>
              <p:nvPr/>
            </p:nvPicPr>
            <p:blipFill rotWithShape="1"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915" t="22341" r="21915" b="19480"/>
              <a:stretch/>
            </p:blipFill>
            <p:spPr bwMode="auto">
              <a:xfrm>
                <a:off x="3475701" y="3556637"/>
                <a:ext cx="634333" cy="721964"/>
              </a:xfrm>
              <a:prstGeom prst="ellipse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9" name="Picture 16" descr="Картинки по запросу узнаваемость бренда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75701" y="4239517"/>
                <a:ext cx="765308" cy="7064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30" name="Рисунок 2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" y="-17290"/>
            <a:ext cx="9143999" cy="755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83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701" y="281355"/>
            <a:ext cx="9096375" cy="10287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62">
              <a:solidFill>
                <a:schemeClr val="tx1"/>
              </a:solidFill>
            </a:endParaRPr>
          </a:p>
        </p:txBody>
      </p:sp>
      <p:pic>
        <p:nvPicPr>
          <p:cNvPr id="14339" name="Рисунок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02" t="19688" r="28320" b="67392"/>
          <a:stretch>
            <a:fillRect/>
          </a:stretch>
        </p:blipFill>
        <p:spPr bwMode="auto">
          <a:xfrm>
            <a:off x="0" y="6220558"/>
            <a:ext cx="8337550" cy="373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Рисунок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02" t="19688" r="28320" b="67392"/>
          <a:stretch>
            <a:fillRect/>
          </a:stretch>
        </p:blipFill>
        <p:spPr bwMode="auto">
          <a:xfrm>
            <a:off x="814388" y="6220558"/>
            <a:ext cx="8335962" cy="373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31914" y="370744"/>
            <a:ext cx="7127875" cy="864577"/>
          </a:xfrm>
        </p:spPr>
        <p:txBody>
          <a:bodyPr>
            <a:normAutofit/>
          </a:bodyPr>
          <a:lstStyle/>
          <a:p>
            <a:pPr eaLnBrk="1" hangingPunct="1"/>
            <a:r>
              <a:rPr lang="ru-RU" altLang="ru-RU" sz="2585" b="1" dirty="0">
                <a:latin typeface="Arial" panose="020B0604020202020204" pitchFamily="34" charset="0"/>
                <a:cs typeface="Arial" panose="020B0604020202020204" pitchFamily="34" charset="0"/>
              </a:rPr>
              <a:t>Наши клиенты</a:t>
            </a:r>
          </a:p>
        </p:txBody>
      </p:sp>
      <p:pic>
        <p:nvPicPr>
          <p:cNvPr id="14344" name="Picture 4" descr="http://client.fut.ru/wp-content/uploads/metro-%D1%81c-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75" t="31538" r="15257" b="33076"/>
          <a:stretch>
            <a:fillRect/>
          </a:stretch>
        </p:blipFill>
        <p:spPr bwMode="auto">
          <a:xfrm>
            <a:off x="4529624" y="2375215"/>
            <a:ext cx="1800225" cy="637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7" name="Picture 10" descr="http://7428.net/wp-content/uploads/2013/08/Logistics-and-Transportation-Icon-Design-Vecto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44" t="38875" b="30238"/>
          <a:stretch>
            <a:fillRect/>
          </a:stretch>
        </p:blipFill>
        <p:spPr bwMode="auto">
          <a:xfrm>
            <a:off x="288926" y="4741985"/>
            <a:ext cx="1395413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Прямоугольник 41"/>
          <p:cNvSpPr/>
          <p:nvPr/>
        </p:nvSpPr>
        <p:spPr>
          <a:xfrm>
            <a:off x="219075" y="5797063"/>
            <a:ext cx="1423988" cy="2549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923" dirty="0">
                <a:solidFill>
                  <a:schemeClr val="tx1"/>
                </a:solidFill>
              </a:rPr>
              <a:t>Доставка</a:t>
            </a:r>
          </a:p>
        </p:txBody>
      </p:sp>
      <p:pic>
        <p:nvPicPr>
          <p:cNvPr id="14349" name="Picture 10" descr="http://7428.net/wp-content/uploads/2013/08/Logistics-and-Transportation-Icon-Design-Vecto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24" t="79" r="671" b="69032"/>
          <a:stretch>
            <a:fillRect/>
          </a:stretch>
        </p:blipFill>
        <p:spPr bwMode="auto">
          <a:xfrm>
            <a:off x="2062164" y="4699491"/>
            <a:ext cx="1196975" cy="1087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Прямоугольник 43"/>
          <p:cNvSpPr/>
          <p:nvPr/>
        </p:nvSpPr>
        <p:spPr>
          <a:xfrm>
            <a:off x="1976439" y="5797063"/>
            <a:ext cx="1425575" cy="2549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923" dirty="0">
                <a:solidFill>
                  <a:schemeClr val="tx1"/>
                </a:solidFill>
              </a:rPr>
              <a:t>Нет ограничений по заказам</a:t>
            </a:r>
          </a:p>
        </p:txBody>
      </p:sp>
      <p:pic>
        <p:nvPicPr>
          <p:cNvPr id="14351" name="Picture 10" descr="http://7428.net/wp-content/uploads/2013/08/Logistics-and-Transportation-Icon-Design-Vecto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19" t="34557" r="36333" b="34557"/>
          <a:stretch>
            <a:fillRect/>
          </a:stretch>
        </p:blipFill>
        <p:spPr bwMode="auto">
          <a:xfrm>
            <a:off x="3629026" y="4731729"/>
            <a:ext cx="1362075" cy="1087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Прямоугольник 45"/>
          <p:cNvSpPr/>
          <p:nvPr/>
        </p:nvSpPr>
        <p:spPr>
          <a:xfrm>
            <a:off x="3667126" y="5827836"/>
            <a:ext cx="1425575" cy="2549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923" dirty="0">
                <a:solidFill>
                  <a:schemeClr val="tx1"/>
                </a:solidFill>
              </a:rPr>
              <a:t>Гарантия качества</a:t>
            </a:r>
          </a:p>
        </p:txBody>
      </p:sp>
      <p:pic>
        <p:nvPicPr>
          <p:cNvPr id="14353" name="Picture 10" descr="http://7428.net/wp-content/uploads/2013/08/Logistics-and-Transportation-Icon-Design-Vecto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52" t="68616" b="499"/>
          <a:stretch>
            <a:fillRect/>
          </a:stretch>
        </p:blipFill>
        <p:spPr bwMode="auto">
          <a:xfrm>
            <a:off x="5219701" y="4712679"/>
            <a:ext cx="1362075" cy="1087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Прямоугольник 47"/>
          <p:cNvSpPr/>
          <p:nvPr/>
        </p:nvSpPr>
        <p:spPr>
          <a:xfrm>
            <a:off x="5092701" y="5819044"/>
            <a:ext cx="1774825" cy="2549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923" dirty="0">
                <a:solidFill>
                  <a:schemeClr val="tx1"/>
                </a:solidFill>
              </a:rPr>
              <a:t>евро паллеты</a:t>
            </a:r>
            <a:br>
              <a:rPr lang="ru-RU" sz="923" dirty="0">
                <a:solidFill>
                  <a:schemeClr val="tx1"/>
                </a:solidFill>
              </a:rPr>
            </a:br>
            <a:r>
              <a:rPr lang="ru-RU" sz="923" dirty="0">
                <a:solidFill>
                  <a:schemeClr val="tx1"/>
                </a:solidFill>
              </a:rPr>
              <a:t>соответствие межд. стандартам </a:t>
            </a:r>
          </a:p>
        </p:txBody>
      </p:sp>
      <p:pic>
        <p:nvPicPr>
          <p:cNvPr id="14355" name="Picture 10" descr="http://7428.net/wp-content/uploads/2013/08/Logistics-and-Transportation-Icon-Design-Vecto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0" t="33504" r="71098" b="35611"/>
          <a:stretch>
            <a:fillRect/>
          </a:stretch>
        </p:blipFill>
        <p:spPr bwMode="auto">
          <a:xfrm>
            <a:off x="7313614" y="4746382"/>
            <a:ext cx="1023937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" name="Прямоугольник 49"/>
          <p:cNvSpPr/>
          <p:nvPr/>
        </p:nvSpPr>
        <p:spPr>
          <a:xfrm>
            <a:off x="6997701" y="5832232"/>
            <a:ext cx="1774825" cy="2549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923" dirty="0">
                <a:solidFill>
                  <a:schemeClr val="tx1"/>
                </a:solidFill>
              </a:rPr>
              <a:t>доставка любым видом транспорта</a:t>
            </a:r>
          </a:p>
        </p:txBody>
      </p:sp>
      <p:pic>
        <p:nvPicPr>
          <p:cNvPr id="14357" name="Picture 12" descr="http://www.auzzo.com.previewdns.com/wp-content/uploads/2013/10/trans.png"/>
          <p:cNvPicPr>
            <a:picLocks noChangeAspect="1" noChangeArrowheads="1"/>
          </p:cNvPicPr>
          <p:nvPr/>
        </p:nvPicPr>
        <p:blipFill>
          <a:blip r:embed="rId5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6101" y="3297115"/>
            <a:ext cx="3146425" cy="1195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8" name="Picture 12" descr="http://www.auzzo.com.previewdns.com/wp-content/uploads/2013/10/trans.png"/>
          <p:cNvPicPr>
            <a:picLocks noChangeAspect="1" noChangeArrowheads="1"/>
          </p:cNvPicPr>
          <p:nvPr/>
        </p:nvPicPr>
        <p:blipFill>
          <a:blip r:embed="rId6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296"/>
          <a:stretch>
            <a:fillRect/>
          </a:stretch>
        </p:blipFill>
        <p:spPr bwMode="auto">
          <a:xfrm>
            <a:off x="4098926" y="3297115"/>
            <a:ext cx="1625600" cy="1195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9" name="Picture 12" descr="http://www.auzzo.com.previewdns.com/wp-content/uploads/2013/10/trans.png"/>
          <p:cNvPicPr>
            <a:picLocks noChangeAspect="1" noChangeArrowheads="1"/>
          </p:cNvPicPr>
          <p:nvPr/>
        </p:nvPicPr>
        <p:blipFill>
          <a:blip r:embed="rId6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296"/>
          <a:stretch>
            <a:fillRect/>
          </a:stretch>
        </p:blipFill>
        <p:spPr bwMode="auto">
          <a:xfrm>
            <a:off x="2541589" y="3297115"/>
            <a:ext cx="1627187" cy="1195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60" name="Picture 12" descr="http://www.auzzo.com.previewdns.com/wp-content/uploads/2013/10/trans.png"/>
          <p:cNvPicPr>
            <a:picLocks noChangeAspect="1" noChangeArrowheads="1"/>
          </p:cNvPicPr>
          <p:nvPr/>
        </p:nvPicPr>
        <p:blipFill>
          <a:blip r:embed="rId7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296"/>
          <a:stretch>
            <a:fillRect/>
          </a:stretch>
        </p:blipFill>
        <p:spPr bwMode="auto">
          <a:xfrm>
            <a:off x="1035050" y="3300046"/>
            <a:ext cx="1625600" cy="132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" name="Прямоугольник 58"/>
          <p:cNvSpPr/>
          <p:nvPr/>
        </p:nvSpPr>
        <p:spPr>
          <a:xfrm>
            <a:off x="860425" y="3959469"/>
            <a:ext cx="6453188" cy="5876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3692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1108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defRPr/>
            </a:pPr>
            <a:endParaRPr lang="ru-RU" sz="1108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4362" name="Picture 12" descr="http://www.auzzo.com.previewdns.com/wp-content/uploads/2013/10/trans.png"/>
          <p:cNvPicPr>
            <a:picLocks noChangeAspect="1" noChangeArrowheads="1"/>
          </p:cNvPicPr>
          <p:nvPr/>
        </p:nvPicPr>
        <p:blipFill>
          <a:blip r:embed="rId8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296"/>
          <a:stretch>
            <a:fillRect/>
          </a:stretch>
        </p:blipFill>
        <p:spPr bwMode="auto">
          <a:xfrm>
            <a:off x="309563" y="3292719"/>
            <a:ext cx="162718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" name="Прямоугольник 60"/>
          <p:cNvSpPr/>
          <p:nvPr/>
        </p:nvSpPr>
        <p:spPr>
          <a:xfrm>
            <a:off x="371476" y="2910254"/>
            <a:ext cx="8647113" cy="8865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 sz="1108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defRPr/>
            </a:pPr>
            <a:endParaRPr lang="ru-RU" sz="1108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590550" y="3386506"/>
            <a:ext cx="7156450" cy="5832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108" b="1" dirty="0">
                <a:solidFill>
                  <a:srgbClr val="00B0F0"/>
                </a:solidFill>
              </a:rPr>
              <a:t> </a:t>
            </a:r>
            <a:r>
              <a:rPr lang="en-US" sz="1108" b="1" dirty="0">
                <a:solidFill>
                  <a:srgbClr val="00B0F0"/>
                </a:solidFill>
              </a:rPr>
              <a:t>  </a:t>
            </a:r>
            <a:r>
              <a:rPr lang="ru-RU" sz="1108" b="1" dirty="0">
                <a:solidFill>
                  <a:srgbClr val="0070C0"/>
                </a:solidFill>
              </a:rPr>
              <a:t>федеральные, региональные и локальные сети</a:t>
            </a:r>
            <a:endParaRPr lang="en-US" sz="1108" b="1" dirty="0">
              <a:solidFill>
                <a:srgbClr val="0070C0"/>
              </a:solidFill>
              <a:latin typeface="Arial Rounded MT Bold" panose="020F0704030504030204" pitchFamily="34" charset="0"/>
            </a:endParaRPr>
          </a:p>
          <a:p>
            <a:pPr algn="ctr">
              <a:defRPr/>
            </a:pPr>
            <a:endParaRPr lang="en-US" sz="1108" b="1" dirty="0">
              <a:solidFill>
                <a:srgbClr val="0070C0"/>
              </a:solidFill>
              <a:latin typeface="Arial Rounded MT Bold" panose="020F0704030504030204" pitchFamily="34" charset="0"/>
            </a:endParaRPr>
          </a:p>
          <a:p>
            <a:pPr algn="ctr">
              <a:defRPr/>
            </a:pPr>
            <a:r>
              <a:rPr lang="ru-RU" sz="1108" b="1" dirty="0">
                <a:solidFill>
                  <a:srgbClr val="0070C0"/>
                </a:solidFill>
              </a:rPr>
              <a:t>                                                                             дистрибьюторы</a:t>
            </a:r>
            <a:r>
              <a:rPr lang="en-US" sz="1108" b="1" dirty="0">
                <a:solidFill>
                  <a:srgbClr val="0070C0"/>
                </a:solidFill>
                <a:latin typeface="Arial Rounded MT Bold" panose="020F0704030504030204" pitchFamily="34" charset="0"/>
              </a:rPr>
              <a:t> </a:t>
            </a:r>
            <a:r>
              <a:rPr lang="ru-RU" sz="1108" b="1" dirty="0">
                <a:solidFill>
                  <a:srgbClr val="0070C0"/>
                </a:solidFill>
              </a:rPr>
              <a:t>во всех регионах РФ</a:t>
            </a:r>
            <a:endParaRPr lang="ru-RU" sz="1108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4365" name="Picture 2" descr="Картинки по запросу галочка лого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143" y="3241457"/>
            <a:ext cx="280987" cy="338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67" name="Picture 2" descr="Картинки по запросу галочка лого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0730" y="3581022"/>
            <a:ext cx="279400" cy="33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0" name="Прямая соединительная линия 39"/>
          <p:cNvCxnSpPr/>
          <p:nvPr/>
        </p:nvCxnSpPr>
        <p:spPr>
          <a:xfrm>
            <a:off x="120651" y="4558812"/>
            <a:ext cx="8880475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117476" y="3163766"/>
            <a:ext cx="8880475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71" name="AutoShape 36" descr="Картинки по запросу окей"/>
          <p:cNvSpPr>
            <a:spLocks noChangeAspect="1" noChangeArrowheads="1"/>
          </p:cNvSpPr>
          <p:nvPr/>
        </p:nvSpPr>
        <p:spPr bwMode="auto">
          <a:xfrm>
            <a:off x="155575" y="130419"/>
            <a:ext cx="304800" cy="281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 altLang="ru-RU" sz="1662"/>
          </a:p>
        </p:txBody>
      </p:sp>
      <p:pic>
        <p:nvPicPr>
          <p:cNvPr id="4098" name="Picture 2" descr="https://smart-lab.ru/uploads/images/04/67/56/2021/05/18/cd9fe1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94" b="26640"/>
          <a:stretch/>
        </p:blipFill>
        <p:spPr bwMode="auto">
          <a:xfrm>
            <a:off x="4547317" y="1544691"/>
            <a:ext cx="2622612" cy="764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avatars.mds.yandex.net/get-zen_doc/2350270/pub_5fc002ae1080732360afbb0d_5fc0054ec9a19d0e1c6aa039/scale_1200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1297" y="1582616"/>
            <a:ext cx="1350054" cy="657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s://rubin-meat.ru/img/logos/7shagoff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5008" y="2571321"/>
            <a:ext cx="1654780" cy="413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https://www.hotdeals.com/public/images/603d9f9aaa3d1.png?v=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9216" y="2373525"/>
            <a:ext cx="1265895" cy="580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https://upload.wikimedia.org/wikipedia/commons/thumb/a/ae/Dixy_logo.svg/1548px-Dixy_logo.svg.png?20191004232150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72" y="2196851"/>
            <a:ext cx="1146681" cy="88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2" name="Picture 16" descr="https://upload.wikimedia.org/wikipedia/ru/thumb/7/78/Auchan-logo.svg/1280px-Auchan-logo.svg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49" y="1605881"/>
            <a:ext cx="1809568" cy="555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8618" y="1636437"/>
            <a:ext cx="1855436" cy="59796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8457" y="2426592"/>
            <a:ext cx="2084068" cy="615547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" y="-17290"/>
            <a:ext cx="9143999" cy="755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533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585" b="1" dirty="0">
                <a:latin typeface="Arial" panose="020B0604020202020204" pitchFamily="34" charset="0"/>
                <a:cs typeface="Arial" panose="020B0604020202020204" pitchFamily="34" charset="0"/>
              </a:rPr>
              <a:t>Хлеба ОАО «КАРАВАЙ» </a:t>
            </a:r>
          </a:p>
        </p:txBody>
      </p:sp>
      <p:grpSp>
        <p:nvGrpSpPr>
          <p:cNvPr id="3" name="Группа 2"/>
          <p:cNvGrpSpPr/>
          <p:nvPr/>
        </p:nvGrpSpPr>
        <p:grpSpPr>
          <a:xfrm>
            <a:off x="1017664" y="2381480"/>
            <a:ext cx="6744844" cy="3293833"/>
            <a:chOff x="1094516" y="2294187"/>
            <a:chExt cx="6441051" cy="3568319"/>
          </a:xfrm>
        </p:grpSpPr>
        <p:sp>
          <p:nvSpPr>
            <p:cNvPr id="4" name="TextBox 7"/>
            <p:cNvSpPr txBox="1"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1094516" y="3618211"/>
              <a:ext cx="1428876" cy="1823763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rgbClr val="003082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rgbClr val="003082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rgbClr val="003082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rgbClr val="003082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rgbClr val="003082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3082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3082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3082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3082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9pPr>
            </a:lstStyle>
            <a:p>
              <a:pPr algn="ctr" eaLnBrk="1" hangingPunct="1"/>
              <a:r>
                <a:rPr lang="ru-RU" altLang="ru-RU" sz="1477" b="1" dirty="0">
                  <a:solidFill>
                    <a:schemeClr val="bg1"/>
                  </a:solidFill>
                  <a:cs typeface="Arial" panose="020B0604020202020204" pitchFamily="34" charset="0"/>
                </a:rPr>
                <a:t>ХБИ с добавленной стоимостью (в том числе формовые и порционные хлеба, сдоба) </a:t>
              </a:r>
            </a:p>
          </p:txBody>
        </p:sp>
        <p:sp>
          <p:nvSpPr>
            <p:cNvPr id="5" name="Rectangle 15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1094516" y="2294187"/>
              <a:ext cx="1443335" cy="1020632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de-CH" sz="1477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TextBox 22"/>
            <p:cNvSpPr txBox="1">
              <a:spLocks noChangeArrowheads="1"/>
            </p:cNvSpPr>
            <p:nvPr/>
          </p:nvSpPr>
          <p:spPr bwMode="auto">
            <a:xfrm>
              <a:off x="2774751" y="2344404"/>
              <a:ext cx="2413298" cy="10850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rgbClr val="003082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rgbClr val="003082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rgbClr val="003082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rgbClr val="003082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rgbClr val="003082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3082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3082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3082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3082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9pPr>
            </a:lstStyle>
            <a:p>
              <a:pPr eaLnBrk="1" hangingPunct="1"/>
              <a:r>
                <a:rPr lang="ru-RU" altLang="ru-RU" sz="1477" dirty="0">
                  <a:solidFill>
                    <a:schemeClr val="tx1"/>
                  </a:solidFill>
                  <a:cs typeface="Arial" panose="020B0604020202020204" pitchFamily="34" charset="0"/>
                </a:rPr>
                <a:t>Рецептуры базируются в основном  на локальном сырье и ингредиентах. </a:t>
              </a:r>
              <a:endParaRPr lang="en-US" altLang="ru-RU" sz="1477" dirty="0">
                <a:solidFill>
                  <a:schemeClr val="tx1"/>
                </a:solidFill>
                <a:cs typeface="Arial" panose="020B0604020202020204" pitchFamily="34" charset="0"/>
              </a:endParaRPr>
            </a:p>
            <a:p>
              <a:pPr eaLnBrk="1" hangingPunct="1"/>
              <a:endParaRPr lang="en-US" altLang="ru-RU" sz="1477" dirty="0">
                <a:solidFill>
                  <a:schemeClr val="tx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7" name="TextBox 27"/>
            <p:cNvSpPr txBox="1">
              <a:spLocks noChangeArrowheads="1"/>
            </p:cNvSpPr>
            <p:nvPr/>
          </p:nvSpPr>
          <p:spPr bwMode="auto">
            <a:xfrm>
              <a:off x="2791521" y="3561723"/>
              <a:ext cx="2413298" cy="15775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rgbClr val="003082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rgbClr val="003082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rgbClr val="003082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rgbClr val="003082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rgbClr val="003082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3082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3082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3082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3082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9pPr>
            </a:lstStyle>
            <a:p>
              <a:pPr eaLnBrk="1" hangingPunct="1"/>
              <a:r>
                <a:rPr lang="ru-RU" altLang="ru-RU" sz="1477" dirty="0">
                  <a:solidFill>
                    <a:schemeClr val="tx1"/>
                  </a:solidFill>
                  <a:cs typeface="Arial" panose="020B0604020202020204" pitchFamily="34" charset="0"/>
                </a:rPr>
                <a:t>В рецептурах использовалось импортное сырье, зерновые смеси производства Финляндии, Эстонии, Германии </a:t>
              </a:r>
              <a:endParaRPr lang="en-US" altLang="ru-RU" sz="1477" dirty="0">
                <a:solidFill>
                  <a:schemeClr val="tx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8" name="TextBox 29"/>
            <p:cNvSpPr txBox="1">
              <a:spLocks noChangeArrowheads="1"/>
            </p:cNvSpPr>
            <p:nvPr/>
          </p:nvSpPr>
          <p:spPr bwMode="auto">
            <a:xfrm>
              <a:off x="5358310" y="3546246"/>
              <a:ext cx="2177257" cy="2316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rgbClr val="003082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rgbClr val="003082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rgbClr val="003082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rgbClr val="003082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rgbClr val="003082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3082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3082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3082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3082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9pPr>
            </a:lstStyle>
            <a:p>
              <a:pPr algn="just" eaLnBrk="1" hangingPunct="1"/>
              <a:r>
                <a:rPr lang="ru-RU" altLang="ru-RU" sz="1477" dirty="0">
                  <a:solidFill>
                    <a:schemeClr val="tx1"/>
                  </a:solidFill>
                  <a:cs typeface="Arial" panose="020B0604020202020204" pitchFamily="34" charset="0"/>
                </a:rPr>
                <a:t>Большая часть сырья перестала экспортироваться в РФ с марта 2022.</a:t>
              </a:r>
            </a:p>
            <a:p>
              <a:pPr algn="just" eaLnBrk="1" hangingPunct="1"/>
              <a:endParaRPr lang="ru-RU" altLang="ru-RU" sz="1477" dirty="0">
                <a:solidFill>
                  <a:schemeClr val="tx1"/>
                </a:solidFill>
                <a:cs typeface="Arial" panose="020B0604020202020204" pitchFamily="34" charset="0"/>
              </a:endParaRPr>
            </a:p>
            <a:p>
              <a:pPr algn="just" eaLnBrk="1" hangingPunct="1"/>
              <a:r>
                <a:rPr lang="ru-RU" altLang="ru-RU" sz="1477" dirty="0">
                  <a:solidFill>
                    <a:schemeClr val="tx1"/>
                  </a:solidFill>
                  <a:cs typeface="Arial" panose="020B0604020202020204" pitchFamily="34" charset="0"/>
                </a:rPr>
                <a:t>Основной фокус работы по импортозамещению в данной категории. </a:t>
              </a:r>
            </a:p>
          </p:txBody>
        </p:sp>
        <p:cxnSp>
          <p:nvCxnSpPr>
            <p:cNvPr id="9" name="Straight Connector 53"/>
            <p:cNvCxnSpPr>
              <a:cxnSpLocks noChangeShapeType="1"/>
            </p:cNvCxnSpPr>
            <p:nvPr/>
          </p:nvCxnSpPr>
          <p:spPr bwMode="auto">
            <a:xfrm flipV="1">
              <a:off x="2639319" y="3458536"/>
              <a:ext cx="4740175" cy="268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" name="TextBox 29"/>
            <p:cNvSpPr txBox="1">
              <a:spLocks noChangeArrowheads="1"/>
            </p:cNvSpPr>
            <p:nvPr/>
          </p:nvSpPr>
          <p:spPr bwMode="auto">
            <a:xfrm>
              <a:off x="5341540" y="2305874"/>
              <a:ext cx="2037954" cy="8387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rgbClr val="003082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rgbClr val="003082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rgbClr val="003082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rgbClr val="003082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rgbClr val="003082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3082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3082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3082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3082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9pPr>
            </a:lstStyle>
            <a:p>
              <a:pPr eaLnBrk="1" hangingPunct="1"/>
              <a:r>
                <a:rPr lang="ru-RU" altLang="ru-RU" sz="1477" dirty="0">
                  <a:solidFill>
                    <a:schemeClr val="tx1"/>
                  </a:solidFill>
                  <a:cs typeface="Arial" panose="020B0604020202020204" pitchFamily="34" charset="0"/>
                </a:rPr>
                <a:t>Рецептуры и ингредиенты не изменились </a:t>
              </a:r>
              <a:endParaRPr lang="en-US" altLang="ru-RU" sz="1477" dirty="0">
                <a:solidFill>
                  <a:schemeClr val="tx1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11" name="TextBox 5"/>
          <p:cNvSpPr txBox="1">
            <a:spLocks noChangeArrowheads="1"/>
          </p:cNvSpPr>
          <p:nvPr/>
        </p:nvSpPr>
        <p:spPr bwMode="auto">
          <a:xfrm>
            <a:off x="963325" y="2454922"/>
            <a:ext cx="1672003" cy="774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3082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>
                <a:solidFill>
                  <a:srgbClr val="003082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>
                <a:solidFill>
                  <a:srgbClr val="003082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>
                <a:solidFill>
                  <a:srgbClr val="003082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>
                <a:solidFill>
                  <a:srgbClr val="003082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3082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3082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3082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3082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/>
            <a:r>
              <a:rPr lang="ru-RU" altLang="ru-RU" sz="1477" b="1" dirty="0">
                <a:solidFill>
                  <a:schemeClr val="bg1"/>
                </a:solidFill>
                <a:cs typeface="Arial" panose="020B0604020202020204" pitchFamily="34" charset="0"/>
              </a:rPr>
              <a:t>Классические</a:t>
            </a:r>
            <a:endParaRPr lang="en-US" altLang="ru-RU" sz="1477" b="1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algn="ctr" eaLnBrk="1" hangingPunct="1"/>
            <a:r>
              <a:rPr lang="ru-RU" altLang="ru-RU" sz="1477" b="1" dirty="0">
                <a:solidFill>
                  <a:schemeClr val="bg1"/>
                </a:solidFill>
                <a:cs typeface="Arial" panose="020B0604020202020204" pitchFamily="34" charset="0"/>
              </a:rPr>
              <a:t> хлеба и батоны </a:t>
            </a:r>
            <a:endParaRPr lang="en-US" altLang="ru-RU" sz="1477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-17290"/>
            <a:ext cx="9143999" cy="755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227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2902" y="754514"/>
            <a:ext cx="8568218" cy="1055077"/>
          </a:xfrm>
        </p:spPr>
        <p:txBody>
          <a:bodyPr>
            <a:noAutofit/>
          </a:bodyPr>
          <a:lstStyle/>
          <a:p>
            <a:pPr algn="ctr"/>
            <a:r>
              <a:rPr lang="ru-RU" sz="2585" b="1" dirty="0">
                <a:latin typeface="Arial" panose="020B0604020202020204" pitchFamily="34" charset="0"/>
                <a:cs typeface="Arial" panose="020B0604020202020204" pitchFamily="34" charset="0"/>
              </a:rPr>
              <a:t>Цели ОАО «КАРАВАЙ» по </a:t>
            </a:r>
            <a:br>
              <a:rPr lang="ru-RU" sz="2585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585" b="1" dirty="0">
                <a:latin typeface="Arial" panose="020B0604020202020204" pitchFamily="34" charset="0"/>
                <a:cs typeface="Arial" panose="020B0604020202020204" pitchFamily="34" charset="0"/>
              </a:rPr>
              <a:t>импортозамещению в марте 2022.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85772" indent="-385772" algn="just">
              <a:spcBef>
                <a:spcPct val="0"/>
              </a:spcBef>
              <a:buFont typeface="+mj-lt"/>
              <a:buAutoNum type="arabicPeriod"/>
            </a:pPr>
            <a:endParaRPr lang="ru-RU" sz="1662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385772" indent="-385772" algn="just">
              <a:spcBef>
                <a:spcPct val="0"/>
              </a:spcBef>
              <a:buFont typeface="+mj-lt"/>
              <a:buAutoNum type="arabicPeriod"/>
            </a:pPr>
            <a:r>
              <a:rPr lang="ru-RU" sz="1662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Сохранение полного ассортимента для потребителя. </a:t>
            </a:r>
          </a:p>
          <a:p>
            <a:pPr marL="385772" indent="-385772" algn="just">
              <a:spcBef>
                <a:spcPct val="0"/>
              </a:spcBef>
              <a:buFont typeface="+mj-lt"/>
              <a:buAutoNum type="arabicPeriod"/>
            </a:pPr>
            <a:endParaRPr lang="ru-RU" sz="1662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385772" indent="-385772" algn="just">
              <a:spcBef>
                <a:spcPct val="0"/>
              </a:spcBef>
              <a:buFont typeface="+mj-lt"/>
              <a:buAutoNum type="arabicPeriod"/>
            </a:pPr>
            <a:r>
              <a:rPr lang="ru-RU" sz="1662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Стабильные поставки сырья и упаковки в долгосрочной перспективе.</a:t>
            </a:r>
          </a:p>
          <a:p>
            <a:pPr marL="385772" indent="-385772" algn="just">
              <a:spcBef>
                <a:spcPct val="0"/>
              </a:spcBef>
              <a:buFont typeface="+mj-lt"/>
              <a:buAutoNum type="arabicPeriod"/>
            </a:pPr>
            <a:endParaRPr lang="ru-RU" sz="1662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385772" indent="-385772" algn="just">
              <a:spcBef>
                <a:spcPct val="0"/>
              </a:spcBef>
              <a:buFont typeface="+mj-lt"/>
              <a:buAutoNum type="arabicPeriod"/>
            </a:pPr>
            <a:r>
              <a:rPr lang="ru-RU" sz="1662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Сохранение готовых изделий в оригинальном виде по вкусу и составу.</a:t>
            </a:r>
          </a:p>
          <a:p>
            <a:pPr marL="385772" indent="-385772" algn="just">
              <a:spcBef>
                <a:spcPct val="0"/>
              </a:spcBef>
              <a:buFont typeface="+mj-lt"/>
              <a:buAutoNum type="arabicPeriod"/>
            </a:pPr>
            <a:endParaRPr lang="ru-RU" sz="1662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385772" indent="-385772" algn="just">
              <a:spcBef>
                <a:spcPct val="0"/>
              </a:spcBef>
              <a:buFont typeface="+mj-lt"/>
              <a:buAutoNum type="arabicPeriod"/>
            </a:pPr>
            <a:r>
              <a:rPr lang="ru-RU" sz="1662" dirty="0">
                <a:latin typeface="Arial" panose="020B0604020202020204" pitchFamily="34" charset="0"/>
                <a:cs typeface="Arial" panose="020B0604020202020204" pitchFamily="34" charset="0"/>
              </a:rPr>
              <a:t>Сохранение готовых изделий в оригинальном виде , не увеличивая количество консервантов.</a:t>
            </a:r>
            <a:endParaRPr lang="ru-RU" sz="1662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385772" indent="-385772" algn="just">
              <a:spcBef>
                <a:spcPct val="0"/>
              </a:spcBef>
              <a:buFont typeface="+mj-lt"/>
              <a:buAutoNum type="arabicPeriod"/>
            </a:pPr>
            <a:endParaRPr lang="ru-RU" sz="1662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385772" indent="-385772" algn="just">
              <a:spcBef>
                <a:spcPct val="0"/>
              </a:spcBef>
              <a:buFont typeface="+mj-lt"/>
              <a:buAutoNum type="arabicPeriod"/>
            </a:pPr>
            <a:endParaRPr lang="ru-RU" sz="1662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17290"/>
            <a:ext cx="9143999" cy="755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095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3295" y="611625"/>
            <a:ext cx="8229600" cy="1055077"/>
          </a:xfrm>
        </p:spPr>
        <p:txBody>
          <a:bodyPr>
            <a:noAutofit/>
          </a:bodyPr>
          <a:lstStyle/>
          <a:p>
            <a:pPr algn="ctr"/>
            <a:r>
              <a:rPr lang="ru-RU" sz="2585" b="1" dirty="0">
                <a:latin typeface="Arial" panose="020B0604020202020204" pitchFamily="34" charset="0"/>
                <a:cs typeface="Arial" panose="020B0604020202020204" pitchFamily="34" charset="0"/>
              </a:rPr>
              <a:t>Этапы реализации по импортозамещению в марте 2022 в ОАО «КАРАВАЙ». 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1518" y="1848470"/>
            <a:ext cx="8229600" cy="4177812"/>
          </a:xfrm>
        </p:spPr>
        <p:txBody>
          <a:bodyPr>
            <a:normAutofit/>
          </a:bodyPr>
          <a:lstStyle/>
          <a:p>
            <a:pPr marL="385772" indent="-385772">
              <a:spcBef>
                <a:spcPct val="0"/>
              </a:spcBef>
              <a:buFont typeface="+mj-lt"/>
              <a:buAutoNum type="arabicPeriod"/>
            </a:pPr>
            <a:endParaRPr lang="ru-RU" dirty="0" smtClean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385772" indent="-385772">
              <a:spcBef>
                <a:spcPct val="0"/>
              </a:spcBef>
              <a:buFont typeface="+mj-lt"/>
              <a:buAutoNum type="arabicPeriod"/>
            </a:pPr>
            <a:endParaRPr lang="ru-RU" dirty="0" smtClean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385772" indent="-385772">
              <a:spcBef>
                <a:spcPct val="0"/>
              </a:spcBef>
              <a:buFont typeface="+mj-lt"/>
              <a:buAutoNum type="arabicPeriod"/>
            </a:pPr>
            <a:endParaRPr lang="ru-RU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1846774" y="1501402"/>
            <a:ext cx="4918700" cy="4852230"/>
            <a:chOff x="653" y="404"/>
            <a:chExt cx="3995" cy="3574"/>
          </a:xfrm>
        </p:grpSpPr>
        <p:sp>
          <p:nvSpPr>
            <p:cNvPr id="5" name="Freeform 9"/>
            <p:cNvSpPr>
              <a:spLocks/>
            </p:cNvSpPr>
            <p:nvPr>
              <p:custDataLst>
                <p:tags r:id="rId1"/>
              </p:custDataLst>
            </p:nvPr>
          </p:nvSpPr>
          <p:spPr bwMode="auto">
            <a:xfrm>
              <a:off x="2410" y="2632"/>
              <a:ext cx="1659" cy="1346"/>
            </a:xfrm>
            <a:custGeom>
              <a:avLst/>
              <a:gdLst>
                <a:gd name="T0" fmla="*/ 234471 w 1149"/>
                <a:gd name="T1" fmla="*/ 0 h 1029"/>
                <a:gd name="T2" fmla="*/ 68940 w 1149"/>
                <a:gd name="T3" fmla="*/ 18568 h 1029"/>
                <a:gd name="T4" fmla="*/ 69138 w 1149"/>
                <a:gd name="T5" fmla="*/ 11898 h 1029"/>
                <a:gd name="T6" fmla="*/ 0 w 1149"/>
                <a:gd name="T7" fmla="*/ 43404 h 1029"/>
                <a:gd name="T8" fmla="*/ 68288 w 1149"/>
                <a:gd name="T9" fmla="*/ 75651 h 1029"/>
                <a:gd name="T10" fmla="*/ 67504 w 1149"/>
                <a:gd name="T11" fmla="*/ 67987 h 1029"/>
                <a:gd name="T12" fmla="*/ 409896 w 1149"/>
                <a:gd name="T13" fmla="*/ 33800 h 1029"/>
                <a:gd name="T14" fmla="*/ 283000 w 1149"/>
                <a:gd name="T15" fmla="*/ 24288 h 1029"/>
                <a:gd name="T16" fmla="*/ 234471 w 1149"/>
                <a:gd name="T17" fmla="*/ 0 h 102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49"/>
                <a:gd name="T28" fmla="*/ 0 h 1029"/>
                <a:gd name="T29" fmla="*/ 1149 w 1149"/>
                <a:gd name="T30" fmla="*/ 1029 h 102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49" h="1029">
                  <a:moveTo>
                    <a:pt x="657" y="0"/>
                  </a:moveTo>
                  <a:cubicBezTo>
                    <a:pt x="621" y="55"/>
                    <a:pt x="478" y="234"/>
                    <a:pt x="193" y="253"/>
                  </a:cubicBezTo>
                  <a:lnTo>
                    <a:pt x="194" y="162"/>
                  </a:lnTo>
                  <a:lnTo>
                    <a:pt x="0" y="591"/>
                  </a:lnTo>
                  <a:lnTo>
                    <a:pt x="191" y="1029"/>
                  </a:lnTo>
                  <a:lnTo>
                    <a:pt x="189" y="925"/>
                  </a:lnTo>
                  <a:cubicBezTo>
                    <a:pt x="409" y="913"/>
                    <a:pt x="801" y="871"/>
                    <a:pt x="1149" y="460"/>
                  </a:cubicBezTo>
                  <a:lnTo>
                    <a:pt x="793" y="331"/>
                  </a:lnTo>
                  <a:lnTo>
                    <a:pt x="657" y="0"/>
                  </a:lnTo>
                  <a:close/>
                </a:path>
              </a:pathLst>
            </a:custGeom>
            <a:solidFill>
              <a:schemeClr val="tx2">
                <a:alpha val="70000"/>
              </a:schemeClr>
            </a:solidFill>
            <a:ln w="9525" cap="flat" cmpd="sng">
              <a:solidFill>
                <a:srgbClr val="677CB2"/>
              </a:solidFill>
              <a:prstDash val="solid"/>
              <a:round/>
              <a:headEnd/>
              <a:tailEnd/>
            </a:ln>
          </p:spPr>
          <p:txBody>
            <a:bodyPr wrap="none" lIns="67500" tIns="35100" rIns="67500" bIns="35100" anchor="ctr"/>
            <a:lstStyle/>
            <a:p>
              <a:endParaRPr lang="ru-RU" sz="1292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6" name="Group 10"/>
            <p:cNvGrpSpPr>
              <a:grpSpLocks/>
            </p:cNvGrpSpPr>
            <p:nvPr/>
          </p:nvGrpSpPr>
          <p:grpSpPr bwMode="auto">
            <a:xfrm>
              <a:off x="653" y="404"/>
              <a:ext cx="3995" cy="3464"/>
              <a:chOff x="653" y="404"/>
              <a:chExt cx="3995" cy="3464"/>
            </a:xfrm>
          </p:grpSpPr>
          <p:sp>
            <p:nvSpPr>
              <p:cNvPr id="7" name="Freeform 11"/>
              <p:cNvSpPr>
                <a:spLocks/>
              </p:cNvSpPr>
              <p:nvPr>
                <p:custDataLst>
                  <p:tags r:id="rId2"/>
                </p:custDataLst>
              </p:nvPr>
            </p:nvSpPr>
            <p:spPr bwMode="auto">
              <a:xfrm>
                <a:off x="976" y="404"/>
                <a:ext cx="1988" cy="1346"/>
              </a:xfrm>
              <a:custGeom>
                <a:avLst/>
                <a:gdLst>
                  <a:gd name="T0" fmla="*/ 239849 w 1377"/>
                  <a:gd name="T1" fmla="*/ 75651 h 1029"/>
                  <a:gd name="T2" fmla="*/ 421703 w 1377"/>
                  <a:gd name="T3" fmla="*/ 57025 h 1029"/>
                  <a:gd name="T4" fmla="*/ 421470 w 1377"/>
                  <a:gd name="T5" fmla="*/ 63688 h 1029"/>
                  <a:gd name="T6" fmla="*/ 490435 w 1377"/>
                  <a:gd name="T7" fmla="*/ 32185 h 1029"/>
                  <a:gd name="T8" fmla="*/ 422113 w 1377"/>
                  <a:gd name="T9" fmla="*/ 0 h 1029"/>
                  <a:gd name="T10" fmla="*/ 422927 w 1377"/>
                  <a:gd name="T11" fmla="*/ 7657 h 1029"/>
                  <a:gd name="T12" fmla="*/ 0 w 1377"/>
                  <a:gd name="T13" fmla="*/ 63688 h 1029"/>
                  <a:gd name="T14" fmla="*/ 129380 w 1377"/>
                  <a:gd name="T15" fmla="*/ 58405 h 1029"/>
                  <a:gd name="T16" fmla="*/ 239849 w 1377"/>
                  <a:gd name="T17" fmla="*/ 75651 h 102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377"/>
                  <a:gd name="T28" fmla="*/ 0 h 1029"/>
                  <a:gd name="T29" fmla="*/ 1377 w 1377"/>
                  <a:gd name="T30" fmla="*/ 1029 h 102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377" h="1029">
                    <a:moveTo>
                      <a:pt x="673" y="1029"/>
                    </a:moveTo>
                    <a:cubicBezTo>
                      <a:pt x="765" y="891"/>
                      <a:pt x="972" y="760"/>
                      <a:pt x="1184" y="776"/>
                    </a:cubicBezTo>
                    <a:lnTo>
                      <a:pt x="1183" y="867"/>
                    </a:lnTo>
                    <a:lnTo>
                      <a:pt x="1377" y="438"/>
                    </a:lnTo>
                    <a:lnTo>
                      <a:pt x="1185" y="0"/>
                    </a:lnTo>
                    <a:lnTo>
                      <a:pt x="1187" y="104"/>
                    </a:lnTo>
                    <a:cubicBezTo>
                      <a:pt x="936" y="93"/>
                      <a:pt x="294" y="195"/>
                      <a:pt x="0" y="867"/>
                    </a:cubicBezTo>
                    <a:lnTo>
                      <a:pt x="363" y="795"/>
                    </a:lnTo>
                    <a:lnTo>
                      <a:pt x="673" y="1029"/>
                    </a:lnTo>
                    <a:close/>
                  </a:path>
                </a:pathLst>
              </a:custGeom>
              <a:solidFill>
                <a:schemeClr val="accent1">
                  <a:alpha val="70195"/>
                </a:schemeClr>
              </a:solidFill>
              <a:ln w="9525" cap="flat" cmpd="sng">
                <a:solidFill>
                  <a:srgbClr val="677CB2"/>
                </a:solidFill>
                <a:prstDash val="dash"/>
                <a:round/>
                <a:headEnd/>
                <a:tailEnd/>
              </a:ln>
            </p:spPr>
            <p:txBody>
              <a:bodyPr wrap="none" lIns="67500" tIns="35100" rIns="67500" bIns="35100" anchor="ctr"/>
              <a:lstStyle/>
              <a:p>
                <a:endParaRPr lang="ru-RU" sz="1292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" name="Freeform 12"/>
              <p:cNvSpPr>
                <a:spLocks/>
              </p:cNvSpPr>
              <p:nvPr>
                <p:custDataLst>
                  <p:tags r:id="rId3"/>
                </p:custDataLst>
              </p:nvPr>
            </p:nvSpPr>
            <p:spPr bwMode="auto">
              <a:xfrm>
                <a:off x="2740" y="538"/>
                <a:ext cx="1761" cy="1431"/>
              </a:xfrm>
              <a:custGeom>
                <a:avLst/>
                <a:gdLst>
                  <a:gd name="T0" fmla="*/ 0 w 1220"/>
                  <a:gd name="T1" fmla="*/ 49772 h 1094"/>
                  <a:gd name="T2" fmla="*/ 161578 w 1220"/>
                  <a:gd name="T3" fmla="*/ 71775 h 1094"/>
                  <a:gd name="T4" fmla="*/ 135272 w 1220"/>
                  <a:gd name="T5" fmla="*/ 73150 h 1094"/>
                  <a:gd name="T6" fmla="*/ 297942 w 1220"/>
                  <a:gd name="T7" fmla="*/ 80361 h 1094"/>
                  <a:gd name="T8" fmla="*/ 433252 w 1220"/>
                  <a:gd name="T9" fmla="*/ 59655 h 1094"/>
                  <a:gd name="T10" fmla="*/ 403856 w 1220"/>
                  <a:gd name="T11" fmla="*/ 61460 h 1094"/>
                  <a:gd name="T12" fmla="*/ 2204 w 1220"/>
                  <a:gd name="T13" fmla="*/ 0 h 1094"/>
                  <a:gd name="T14" fmla="*/ 54292 w 1220"/>
                  <a:gd name="T15" fmla="*/ 24377 h 1094"/>
                  <a:gd name="T16" fmla="*/ 0 w 1220"/>
                  <a:gd name="T17" fmla="*/ 49772 h 109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220"/>
                  <a:gd name="T28" fmla="*/ 0 h 1094"/>
                  <a:gd name="T29" fmla="*/ 1220 w 1220"/>
                  <a:gd name="T30" fmla="*/ 1094 h 109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220" h="1094">
                    <a:moveTo>
                      <a:pt x="0" y="678"/>
                    </a:moveTo>
                    <a:cubicBezTo>
                      <a:pt x="184" y="686"/>
                      <a:pt x="395" y="836"/>
                      <a:pt x="455" y="977"/>
                    </a:cubicBezTo>
                    <a:lnTo>
                      <a:pt x="381" y="996"/>
                    </a:lnTo>
                    <a:lnTo>
                      <a:pt x="839" y="1094"/>
                    </a:lnTo>
                    <a:lnTo>
                      <a:pt x="1220" y="813"/>
                    </a:lnTo>
                    <a:lnTo>
                      <a:pt x="1137" y="837"/>
                    </a:lnTo>
                    <a:cubicBezTo>
                      <a:pt x="1103" y="675"/>
                      <a:pt x="809" y="39"/>
                      <a:pt x="6" y="0"/>
                    </a:cubicBezTo>
                    <a:lnTo>
                      <a:pt x="153" y="332"/>
                    </a:lnTo>
                    <a:lnTo>
                      <a:pt x="0" y="678"/>
                    </a:lnTo>
                    <a:close/>
                  </a:path>
                </a:pathLst>
              </a:custGeom>
              <a:solidFill>
                <a:schemeClr val="tx2">
                  <a:alpha val="70000"/>
                </a:schemeClr>
              </a:solidFill>
              <a:ln w="9525" cap="flat" cmpd="sng">
                <a:solidFill>
                  <a:srgbClr val="677CB2"/>
                </a:solidFill>
                <a:prstDash val="solid"/>
                <a:round/>
                <a:headEnd/>
                <a:tailEnd/>
              </a:ln>
            </p:spPr>
            <p:txBody>
              <a:bodyPr wrap="none" lIns="67500" tIns="35100" rIns="67500" bIns="35100" anchor="ctr"/>
              <a:lstStyle/>
              <a:p>
                <a:endParaRPr lang="ru-RU" sz="1292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" name="Freeform 13"/>
              <p:cNvSpPr>
                <a:spLocks/>
              </p:cNvSpPr>
              <p:nvPr>
                <p:custDataLst>
                  <p:tags r:id="rId4"/>
                </p:custDataLst>
              </p:nvPr>
            </p:nvSpPr>
            <p:spPr bwMode="auto">
              <a:xfrm>
                <a:off x="3294" y="1679"/>
                <a:ext cx="1354" cy="1616"/>
              </a:xfrm>
              <a:custGeom>
                <a:avLst/>
                <a:gdLst>
                  <a:gd name="T0" fmla="*/ 33010 w 938"/>
                  <a:gd name="T1" fmla="*/ 10496 h 1236"/>
                  <a:gd name="T2" fmla="*/ 24027 w 938"/>
                  <a:gd name="T3" fmla="*/ 51026 h 1236"/>
                  <a:gd name="T4" fmla="*/ 0 w 938"/>
                  <a:gd name="T5" fmla="*/ 46380 h 1236"/>
                  <a:gd name="T6" fmla="*/ 62726 w 938"/>
                  <a:gd name="T7" fmla="*/ 78210 h 1236"/>
                  <a:gd name="T8" fmla="*/ 222590 w 938"/>
                  <a:gd name="T9" fmla="*/ 90118 h 1236"/>
                  <a:gd name="T10" fmla="*/ 196893 w 938"/>
                  <a:gd name="T11" fmla="*/ 85542 h 1236"/>
                  <a:gd name="T12" fmla="*/ 269245 w 938"/>
                  <a:gd name="T13" fmla="*/ 0 h 1236"/>
                  <a:gd name="T14" fmla="*/ 161636 w 938"/>
                  <a:gd name="T15" fmla="*/ 16159 h 1236"/>
                  <a:gd name="T16" fmla="*/ 33010 w 938"/>
                  <a:gd name="T17" fmla="*/ 10496 h 12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38"/>
                  <a:gd name="T28" fmla="*/ 0 h 1236"/>
                  <a:gd name="T29" fmla="*/ 938 w 938"/>
                  <a:gd name="T30" fmla="*/ 1236 h 12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38" h="1236">
                    <a:moveTo>
                      <a:pt x="93" y="144"/>
                    </a:moveTo>
                    <a:cubicBezTo>
                      <a:pt x="173" y="289"/>
                      <a:pt x="171" y="535"/>
                      <a:pt x="68" y="700"/>
                    </a:cubicBezTo>
                    <a:lnTo>
                      <a:pt x="0" y="636"/>
                    </a:lnTo>
                    <a:lnTo>
                      <a:pt x="177" y="1072"/>
                    </a:lnTo>
                    <a:lnTo>
                      <a:pt x="626" y="1236"/>
                    </a:lnTo>
                    <a:lnTo>
                      <a:pt x="554" y="1173"/>
                    </a:lnTo>
                    <a:cubicBezTo>
                      <a:pt x="695" y="999"/>
                      <a:pt x="938" y="577"/>
                      <a:pt x="758" y="0"/>
                    </a:cubicBezTo>
                    <a:lnTo>
                      <a:pt x="455" y="222"/>
                    </a:lnTo>
                    <a:lnTo>
                      <a:pt x="93" y="144"/>
                    </a:lnTo>
                    <a:close/>
                  </a:path>
                </a:pathLst>
              </a:custGeom>
              <a:solidFill>
                <a:schemeClr val="accent1">
                  <a:alpha val="70195"/>
                </a:schemeClr>
              </a:solidFill>
              <a:ln w="9525" cap="flat" cmpd="sng">
                <a:solidFill>
                  <a:srgbClr val="677CB2"/>
                </a:solidFill>
                <a:prstDash val="solid"/>
                <a:round/>
                <a:headEnd/>
                <a:tailEnd/>
              </a:ln>
            </p:spPr>
            <p:txBody>
              <a:bodyPr wrap="none" lIns="67500" tIns="35100" rIns="67500" bIns="35100" anchor="ctr"/>
              <a:lstStyle/>
              <a:p>
                <a:endParaRPr lang="ru-RU" sz="1292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" name="Freeform 14"/>
              <p:cNvSpPr>
                <a:spLocks/>
              </p:cNvSpPr>
              <p:nvPr>
                <p:custDataLst>
                  <p:tags r:id="rId5"/>
                </p:custDataLst>
              </p:nvPr>
            </p:nvSpPr>
            <p:spPr bwMode="auto">
              <a:xfrm>
                <a:off x="1040" y="2540"/>
                <a:ext cx="1594" cy="1328"/>
              </a:xfrm>
              <a:custGeom>
                <a:avLst/>
                <a:gdLst>
                  <a:gd name="T0" fmla="*/ 393689 w 1104"/>
                  <a:gd name="T1" fmla="*/ 25067 h 1015"/>
                  <a:gd name="T2" fmla="*/ 219711 w 1104"/>
                  <a:gd name="T3" fmla="*/ 4261 h 1015"/>
                  <a:gd name="T4" fmla="*/ 250538 w 1104"/>
                  <a:gd name="T5" fmla="*/ 0 h 1015"/>
                  <a:gd name="T6" fmla="*/ 85090 w 1104"/>
                  <a:gd name="T7" fmla="*/ 7357 h 1015"/>
                  <a:gd name="T8" fmla="*/ 0 w 1104"/>
                  <a:gd name="T9" fmla="*/ 37461 h 1015"/>
                  <a:gd name="T10" fmla="*/ 25010 w 1104"/>
                  <a:gd name="T11" fmla="*/ 33946 h 1015"/>
                  <a:gd name="T12" fmla="*/ 392032 w 1104"/>
                  <a:gd name="T13" fmla="*/ 74851 h 1015"/>
                  <a:gd name="T14" fmla="*/ 339661 w 1104"/>
                  <a:gd name="T15" fmla="*/ 50400 h 1015"/>
                  <a:gd name="T16" fmla="*/ 393689 w 1104"/>
                  <a:gd name="T17" fmla="*/ 25067 h 101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104"/>
                  <a:gd name="T28" fmla="*/ 0 h 1015"/>
                  <a:gd name="T29" fmla="*/ 1104 w 1104"/>
                  <a:gd name="T30" fmla="*/ 1015 h 101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104" h="1015">
                    <a:moveTo>
                      <a:pt x="1104" y="340"/>
                    </a:moveTo>
                    <a:cubicBezTo>
                      <a:pt x="900" y="342"/>
                      <a:pt x="684" y="196"/>
                      <a:pt x="616" y="58"/>
                    </a:cubicBezTo>
                    <a:lnTo>
                      <a:pt x="702" y="0"/>
                    </a:lnTo>
                    <a:lnTo>
                      <a:pt x="238" y="100"/>
                    </a:lnTo>
                    <a:lnTo>
                      <a:pt x="0" y="508"/>
                    </a:lnTo>
                    <a:lnTo>
                      <a:pt x="70" y="460"/>
                    </a:lnTo>
                    <a:cubicBezTo>
                      <a:pt x="278" y="732"/>
                      <a:pt x="562" y="984"/>
                      <a:pt x="1099" y="1015"/>
                    </a:cubicBezTo>
                    <a:lnTo>
                      <a:pt x="952" y="683"/>
                    </a:lnTo>
                    <a:lnTo>
                      <a:pt x="1104" y="340"/>
                    </a:lnTo>
                    <a:close/>
                  </a:path>
                </a:pathLst>
              </a:custGeom>
              <a:solidFill>
                <a:schemeClr val="accent1">
                  <a:alpha val="70195"/>
                </a:schemeClr>
              </a:solidFill>
              <a:ln w="9525" cap="flat" cmpd="sng">
                <a:solidFill>
                  <a:srgbClr val="677CB2"/>
                </a:solidFill>
                <a:prstDash val="solid"/>
                <a:round/>
                <a:headEnd/>
                <a:tailEnd/>
              </a:ln>
            </p:spPr>
            <p:txBody>
              <a:bodyPr wrap="none" lIns="67500" tIns="35100" rIns="67500" bIns="35100" anchor="ctr"/>
              <a:lstStyle/>
              <a:p>
                <a:endParaRPr lang="ru-RU" sz="1292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" name="Freeform 15"/>
              <p:cNvSpPr>
                <a:spLocks/>
              </p:cNvSpPr>
              <p:nvPr>
                <p:custDataLst>
                  <p:tags r:id="rId6"/>
                </p:custDataLst>
              </p:nvPr>
            </p:nvSpPr>
            <p:spPr bwMode="auto">
              <a:xfrm>
                <a:off x="653" y="1448"/>
                <a:ext cx="1394" cy="1643"/>
              </a:xfrm>
              <a:custGeom>
                <a:avLst/>
                <a:gdLst>
                  <a:gd name="T0" fmla="*/ 303531 w 966"/>
                  <a:gd name="T1" fmla="*/ 62756 h 1256"/>
                  <a:gd name="T2" fmla="*/ 309725 w 966"/>
                  <a:gd name="T3" fmla="*/ 19542 h 1256"/>
                  <a:gd name="T4" fmla="*/ 341602 w 966"/>
                  <a:gd name="T5" fmla="*/ 21010 h 1256"/>
                  <a:gd name="T6" fmla="*/ 208058 w 966"/>
                  <a:gd name="T7" fmla="*/ 0 h 1256"/>
                  <a:gd name="T8" fmla="*/ 41647 w 966"/>
                  <a:gd name="T9" fmla="*/ 6729 h 1256"/>
                  <a:gd name="T10" fmla="*/ 71257 w 966"/>
                  <a:gd name="T11" fmla="*/ 8231 h 1256"/>
                  <a:gd name="T12" fmla="*/ 110236 w 966"/>
                  <a:gd name="T13" fmla="*/ 92318 h 1256"/>
                  <a:gd name="T14" fmla="*/ 176943 w 966"/>
                  <a:gd name="T15" fmla="*/ 68513 h 1256"/>
                  <a:gd name="T16" fmla="*/ 303531 w 966"/>
                  <a:gd name="T17" fmla="*/ 62756 h 125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66"/>
                  <a:gd name="T28" fmla="*/ 0 h 1256"/>
                  <a:gd name="T29" fmla="*/ 966 w 966"/>
                  <a:gd name="T30" fmla="*/ 1256 h 125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66" h="1256">
                    <a:moveTo>
                      <a:pt x="858" y="854"/>
                    </a:moveTo>
                    <a:cubicBezTo>
                      <a:pt x="714" y="588"/>
                      <a:pt x="834" y="320"/>
                      <a:pt x="876" y="266"/>
                    </a:cubicBezTo>
                    <a:lnTo>
                      <a:pt x="966" y="286"/>
                    </a:lnTo>
                    <a:lnTo>
                      <a:pt x="588" y="0"/>
                    </a:lnTo>
                    <a:lnTo>
                      <a:pt x="118" y="92"/>
                    </a:lnTo>
                    <a:lnTo>
                      <a:pt x="202" y="112"/>
                    </a:lnTo>
                    <a:cubicBezTo>
                      <a:pt x="138" y="284"/>
                      <a:pt x="0" y="754"/>
                      <a:pt x="312" y="1256"/>
                    </a:cubicBezTo>
                    <a:lnTo>
                      <a:pt x="500" y="932"/>
                    </a:lnTo>
                    <a:lnTo>
                      <a:pt x="858" y="854"/>
                    </a:lnTo>
                    <a:close/>
                  </a:path>
                </a:pathLst>
              </a:custGeom>
              <a:solidFill>
                <a:schemeClr val="tx2">
                  <a:alpha val="70000"/>
                </a:schemeClr>
              </a:solidFill>
              <a:ln w="9525" cap="flat" cmpd="sng">
                <a:solidFill>
                  <a:srgbClr val="677CB2"/>
                </a:solidFill>
                <a:prstDash val="solid"/>
                <a:round/>
                <a:headEnd/>
                <a:tailEnd/>
              </a:ln>
            </p:spPr>
            <p:txBody>
              <a:bodyPr wrap="none" lIns="67500" tIns="35100" rIns="67500" bIns="35100" anchor="ctr"/>
              <a:lstStyle/>
              <a:p>
                <a:endParaRPr lang="ru-RU" sz="1292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" name="Rectangle 16"/>
              <p:cNvSpPr>
                <a:spLocks noChangeArrowheads="1"/>
              </p:cNvSpPr>
              <p:nvPr>
                <p:custDataLst>
                  <p:tags r:id="rId7"/>
                </p:custDataLst>
              </p:nvPr>
            </p:nvSpPr>
            <p:spPr bwMode="auto">
              <a:xfrm>
                <a:off x="1395" y="896"/>
                <a:ext cx="1564" cy="3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9056" tIns="34529" rIns="69056" bIns="34529">
                <a:spAutoFit/>
              </a:bodyPr>
              <a:lstStyle>
                <a:lvl1pPr eaLnBrk="0" hangingPunct="0">
                  <a:lnSpc>
                    <a:spcPct val="90000"/>
                  </a:lnSpc>
                  <a:spcBef>
                    <a:spcPct val="20000"/>
                  </a:spcBef>
                  <a:buChar char="•"/>
                  <a:tabLst>
                    <a:tab pos="6464300" algn="r"/>
                  </a:tabLst>
                  <a:defRPr>
                    <a:solidFill>
                      <a:srgbClr val="00308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lnSpc>
                    <a:spcPct val="90000"/>
                  </a:lnSpc>
                  <a:spcBef>
                    <a:spcPct val="20000"/>
                  </a:spcBef>
                  <a:buChar char="•"/>
                  <a:tabLst>
                    <a:tab pos="6464300" algn="r"/>
                  </a:tabLst>
                  <a:defRPr>
                    <a:solidFill>
                      <a:srgbClr val="00308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lnSpc>
                    <a:spcPct val="90000"/>
                  </a:lnSpc>
                  <a:spcBef>
                    <a:spcPct val="20000"/>
                  </a:spcBef>
                  <a:buChar char="•"/>
                  <a:tabLst>
                    <a:tab pos="6464300" algn="r"/>
                  </a:tabLst>
                  <a:defRPr>
                    <a:solidFill>
                      <a:srgbClr val="00308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lnSpc>
                    <a:spcPct val="90000"/>
                  </a:lnSpc>
                  <a:spcBef>
                    <a:spcPct val="20000"/>
                  </a:spcBef>
                  <a:buChar char="•"/>
                  <a:tabLst>
                    <a:tab pos="6464300" algn="r"/>
                  </a:tabLst>
                  <a:defRPr>
                    <a:solidFill>
                      <a:srgbClr val="00308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lnSpc>
                    <a:spcPct val="90000"/>
                  </a:lnSpc>
                  <a:spcBef>
                    <a:spcPct val="20000"/>
                  </a:spcBef>
                  <a:buChar char="•"/>
                  <a:tabLst>
                    <a:tab pos="6464300" algn="r"/>
                  </a:tabLst>
                  <a:defRPr>
                    <a:solidFill>
                      <a:srgbClr val="00308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har char="•"/>
                  <a:tabLst>
                    <a:tab pos="6464300" algn="r"/>
                  </a:tabLst>
                  <a:defRPr>
                    <a:solidFill>
                      <a:srgbClr val="00308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har char="•"/>
                  <a:tabLst>
                    <a:tab pos="6464300" algn="r"/>
                  </a:tabLst>
                  <a:defRPr>
                    <a:solidFill>
                      <a:srgbClr val="00308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har char="•"/>
                  <a:tabLst>
                    <a:tab pos="6464300" algn="r"/>
                  </a:tabLst>
                  <a:defRPr>
                    <a:solidFill>
                      <a:srgbClr val="00308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har char="•"/>
                  <a:tabLst>
                    <a:tab pos="6464300" algn="r"/>
                  </a:tabLst>
                  <a:defRPr>
                    <a:solidFill>
                      <a:srgbClr val="00308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ru-RU" altLang="ru-RU" sz="1292" dirty="0">
                    <a:solidFill>
                      <a:schemeClr val="bg1"/>
                    </a:solidFill>
                    <a:ea typeface="ヒラギノ角ゴ Pro W3" pitchFamily="80" charset="-128"/>
                    <a:cs typeface="Arial" panose="020B0604020202020204" pitchFamily="34" charset="0"/>
                  </a:rPr>
                  <a:t>6. Итоговое одобрение сырья для замены </a:t>
                </a:r>
                <a:endParaRPr lang="fr-FR" altLang="ru-RU" sz="1292" dirty="0">
                  <a:solidFill>
                    <a:schemeClr val="bg1"/>
                  </a:solidFill>
                  <a:ea typeface="ヒラギノ角ゴ Pro W3" pitchFamily="80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13" name="Rectangle 17"/>
              <p:cNvSpPr>
                <a:spLocks noChangeArrowheads="1"/>
              </p:cNvSpPr>
              <p:nvPr>
                <p:custDataLst>
                  <p:tags r:id="rId8"/>
                </p:custDataLst>
              </p:nvPr>
            </p:nvSpPr>
            <p:spPr bwMode="auto">
              <a:xfrm>
                <a:off x="2909" y="1048"/>
                <a:ext cx="1269" cy="4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69056" tIns="34529" rIns="69056" bIns="34529">
                <a:spAutoFit/>
              </a:bodyPr>
              <a:lstStyle>
                <a:lvl1pPr marL="342900" indent="-342900" eaLnBrk="0" hangingPunct="0">
                  <a:lnSpc>
                    <a:spcPct val="90000"/>
                  </a:lnSpc>
                  <a:spcBef>
                    <a:spcPct val="20000"/>
                  </a:spcBef>
                  <a:buChar char="•"/>
                  <a:tabLst>
                    <a:tab pos="6464300" algn="r"/>
                  </a:tabLst>
                  <a:defRPr>
                    <a:solidFill>
                      <a:srgbClr val="00308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800100" indent="-342900" eaLnBrk="0" hangingPunct="0">
                  <a:lnSpc>
                    <a:spcPct val="90000"/>
                  </a:lnSpc>
                  <a:spcBef>
                    <a:spcPct val="20000"/>
                  </a:spcBef>
                  <a:buChar char="•"/>
                  <a:tabLst>
                    <a:tab pos="6464300" algn="r"/>
                  </a:tabLst>
                  <a:defRPr>
                    <a:solidFill>
                      <a:srgbClr val="00308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257300" indent="-342900" eaLnBrk="0" hangingPunct="0">
                  <a:lnSpc>
                    <a:spcPct val="90000"/>
                  </a:lnSpc>
                  <a:spcBef>
                    <a:spcPct val="20000"/>
                  </a:spcBef>
                  <a:buChar char="•"/>
                  <a:tabLst>
                    <a:tab pos="6464300" algn="r"/>
                  </a:tabLst>
                  <a:defRPr>
                    <a:solidFill>
                      <a:srgbClr val="00308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714500" indent="-342900" eaLnBrk="0" hangingPunct="0">
                  <a:lnSpc>
                    <a:spcPct val="90000"/>
                  </a:lnSpc>
                  <a:spcBef>
                    <a:spcPct val="20000"/>
                  </a:spcBef>
                  <a:buChar char="•"/>
                  <a:tabLst>
                    <a:tab pos="6464300" algn="r"/>
                  </a:tabLst>
                  <a:defRPr>
                    <a:solidFill>
                      <a:srgbClr val="00308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171700" indent="-342900" eaLnBrk="0" hangingPunct="0">
                  <a:lnSpc>
                    <a:spcPct val="90000"/>
                  </a:lnSpc>
                  <a:spcBef>
                    <a:spcPct val="20000"/>
                  </a:spcBef>
                  <a:buChar char="•"/>
                  <a:tabLst>
                    <a:tab pos="6464300" algn="r"/>
                  </a:tabLst>
                  <a:defRPr>
                    <a:solidFill>
                      <a:srgbClr val="00308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628900" indent="-342900"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har char="•"/>
                  <a:tabLst>
                    <a:tab pos="6464300" algn="r"/>
                  </a:tabLst>
                  <a:defRPr>
                    <a:solidFill>
                      <a:srgbClr val="00308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3086100" indent="-342900"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har char="•"/>
                  <a:tabLst>
                    <a:tab pos="6464300" algn="r"/>
                  </a:tabLst>
                  <a:defRPr>
                    <a:solidFill>
                      <a:srgbClr val="00308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543300" indent="-342900"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har char="•"/>
                  <a:tabLst>
                    <a:tab pos="6464300" algn="r"/>
                  </a:tabLst>
                  <a:defRPr>
                    <a:solidFill>
                      <a:srgbClr val="00308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4000500" indent="-342900"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har char="•"/>
                  <a:tabLst>
                    <a:tab pos="6464300" algn="r"/>
                  </a:tabLst>
                  <a:defRPr>
                    <a:solidFill>
                      <a:srgbClr val="00308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fr-FR" altLang="ru-RU" sz="1292" dirty="0">
                    <a:solidFill>
                      <a:schemeClr val="bg1"/>
                    </a:solidFill>
                    <a:ea typeface="ヒラギノ角ゴ Pro W3" pitchFamily="80" charset="-128"/>
                    <a:cs typeface="Arial" panose="020B0604020202020204" pitchFamily="34" charset="0"/>
                  </a:rPr>
                  <a:t>1. </a:t>
                </a:r>
                <a:r>
                  <a:rPr lang="ru-RU" altLang="ru-RU" sz="1292" dirty="0">
                    <a:solidFill>
                      <a:schemeClr val="bg1"/>
                    </a:solidFill>
                    <a:ea typeface="ヒラギノ角ゴ Pro W3" pitchFamily="80" charset="-128"/>
                    <a:cs typeface="Arial" panose="020B0604020202020204" pitchFamily="34" charset="0"/>
                  </a:rPr>
                  <a:t>Оценка страховых запасов</a:t>
                </a:r>
                <a:endParaRPr lang="fr-FR" altLang="ru-RU" sz="1292" dirty="0">
                  <a:solidFill>
                    <a:schemeClr val="bg1"/>
                  </a:solidFill>
                  <a:ea typeface="ヒラギノ角ゴ Pro W3" pitchFamily="80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14" name="Rectangle 18"/>
              <p:cNvSpPr>
                <a:spLocks noChangeArrowheads="1"/>
              </p:cNvSpPr>
              <p:nvPr>
                <p:custDataLst>
                  <p:tags r:id="rId9"/>
                </p:custDataLst>
              </p:nvPr>
            </p:nvSpPr>
            <p:spPr bwMode="auto">
              <a:xfrm rot="10800000" flipV="1">
                <a:off x="3505" y="2074"/>
                <a:ext cx="1112" cy="8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9056" tIns="34529" rIns="69056" bIns="34529"/>
              <a:lstStyle>
                <a:lvl1pPr eaLnBrk="0" hangingPunct="0">
                  <a:lnSpc>
                    <a:spcPct val="90000"/>
                  </a:lnSpc>
                  <a:spcBef>
                    <a:spcPct val="20000"/>
                  </a:spcBef>
                  <a:buChar char="•"/>
                  <a:tabLst>
                    <a:tab pos="6464300" algn="r"/>
                  </a:tabLst>
                  <a:defRPr>
                    <a:solidFill>
                      <a:srgbClr val="00308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lnSpc>
                    <a:spcPct val="90000"/>
                  </a:lnSpc>
                  <a:spcBef>
                    <a:spcPct val="20000"/>
                  </a:spcBef>
                  <a:buChar char="•"/>
                  <a:tabLst>
                    <a:tab pos="6464300" algn="r"/>
                  </a:tabLst>
                  <a:defRPr>
                    <a:solidFill>
                      <a:srgbClr val="00308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lnSpc>
                    <a:spcPct val="90000"/>
                  </a:lnSpc>
                  <a:spcBef>
                    <a:spcPct val="20000"/>
                  </a:spcBef>
                  <a:buChar char="•"/>
                  <a:tabLst>
                    <a:tab pos="6464300" algn="r"/>
                  </a:tabLst>
                  <a:defRPr>
                    <a:solidFill>
                      <a:srgbClr val="00308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lnSpc>
                    <a:spcPct val="90000"/>
                  </a:lnSpc>
                  <a:spcBef>
                    <a:spcPct val="20000"/>
                  </a:spcBef>
                  <a:buChar char="•"/>
                  <a:tabLst>
                    <a:tab pos="6464300" algn="r"/>
                  </a:tabLst>
                  <a:defRPr>
                    <a:solidFill>
                      <a:srgbClr val="00308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lnSpc>
                    <a:spcPct val="90000"/>
                  </a:lnSpc>
                  <a:spcBef>
                    <a:spcPct val="20000"/>
                  </a:spcBef>
                  <a:buChar char="•"/>
                  <a:tabLst>
                    <a:tab pos="6464300" algn="r"/>
                  </a:tabLst>
                  <a:defRPr>
                    <a:solidFill>
                      <a:srgbClr val="00308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har char="•"/>
                  <a:tabLst>
                    <a:tab pos="6464300" algn="r"/>
                  </a:tabLst>
                  <a:defRPr>
                    <a:solidFill>
                      <a:srgbClr val="00308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har char="•"/>
                  <a:tabLst>
                    <a:tab pos="6464300" algn="r"/>
                  </a:tabLst>
                  <a:defRPr>
                    <a:solidFill>
                      <a:srgbClr val="00308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har char="•"/>
                  <a:tabLst>
                    <a:tab pos="6464300" algn="r"/>
                  </a:tabLst>
                  <a:defRPr>
                    <a:solidFill>
                      <a:srgbClr val="00308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har char="•"/>
                  <a:tabLst>
                    <a:tab pos="6464300" algn="r"/>
                  </a:tabLst>
                  <a:defRPr>
                    <a:solidFill>
                      <a:srgbClr val="00308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fr-FR" altLang="ru-RU" sz="1292" dirty="0">
                    <a:solidFill>
                      <a:schemeClr val="bg1"/>
                    </a:solidFill>
                    <a:ea typeface="ヒラギノ角ゴ Pro W3" pitchFamily="80" charset="-128"/>
                    <a:cs typeface="Arial" panose="020B0604020202020204" pitchFamily="34" charset="0"/>
                  </a:rPr>
                  <a:t>2. </a:t>
                </a:r>
                <a:r>
                  <a:rPr lang="ru-RU" altLang="ru-RU" sz="1292" dirty="0">
                    <a:solidFill>
                      <a:schemeClr val="bg1"/>
                    </a:solidFill>
                    <a:ea typeface="ヒラギノ角ゴ Pro W3" pitchFamily="80" charset="-128"/>
                    <a:cs typeface="Arial" panose="020B0604020202020204" pitchFamily="34" charset="0"/>
                  </a:rPr>
                  <a:t>Расстановка приоритетов </a:t>
                </a:r>
                <a:endParaRPr lang="fr-FR" altLang="ru-RU" sz="1292" dirty="0">
                  <a:solidFill>
                    <a:schemeClr val="bg1"/>
                  </a:solidFill>
                  <a:ea typeface="ヒラギノ角ゴ Pro W3" pitchFamily="80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15" name="Rectangle 19"/>
              <p:cNvSpPr>
                <a:spLocks noChangeArrowheads="1"/>
              </p:cNvSpPr>
              <p:nvPr>
                <p:custDataLst>
                  <p:tags r:id="rId10"/>
                </p:custDataLst>
              </p:nvPr>
            </p:nvSpPr>
            <p:spPr bwMode="auto">
              <a:xfrm>
                <a:off x="2484" y="3156"/>
                <a:ext cx="1356" cy="4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9056" tIns="34529" rIns="69056" bIns="34529">
                <a:spAutoFit/>
              </a:bodyPr>
              <a:lstStyle>
                <a:lvl1pPr eaLnBrk="0" hangingPunct="0">
                  <a:lnSpc>
                    <a:spcPct val="90000"/>
                  </a:lnSpc>
                  <a:spcBef>
                    <a:spcPct val="20000"/>
                  </a:spcBef>
                  <a:buChar char="•"/>
                  <a:tabLst>
                    <a:tab pos="6464300" algn="r"/>
                  </a:tabLst>
                  <a:defRPr>
                    <a:solidFill>
                      <a:srgbClr val="00308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lnSpc>
                    <a:spcPct val="90000"/>
                  </a:lnSpc>
                  <a:spcBef>
                    <a:spcPct val="20000"/>
                  </a:spcBef>
                  <a:buChar char="•"/>
                  <a:tabLst>
                    <a:tab pos="6464300" algn="r"/>
                  </a:tabLst>
                  <a:defRPr>
                    <a:solidFill>
                      <a:srgbClr val="00308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lnSpc>
                    <a:spcPct val="90000"/>
                  </a:lnSpc>
                  <a:spcBef>
                    <a:spcPct val="20000"/>
                  </a:spcBef>
                  <a:buChar char="•"/>
                  <a:tabLst>
                    <a:tab pos="6464300" algn="r"/>
                  </a:tabLst>
                  <a:defRPr>
                    <a:solidFill>
                      <a:srgbClr val="00308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lnSpc>
                    <a:spcPct val="90000"/>
                  </a:lnSpc>
                  <a:spcBef>
                    <a:spcPct val="20000"/>
                  </a:spcBef>
                  <a:buChar char="•"/>
                  <a:tabLst>
                    <a:tab pos="6464300" algn="r"/>
                  </a:tabLst>
                  <a:defRPr>
                    <a:solidFill>
                      <a:srgbClr val="00308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lnSpc>
                    <a:spcPct val="90000"/>
                  </a:lnSpc>
                  <a:spcBef>
                    <a:spcPct val="20000"/>
                  </a:spcBef>
                  <a:buChar char="•"/>
                  <a:tabLst>
                    <a:tab pos="6464300" algn="r"/>
                  </a:tabLst>
                  <a:defRPr>
                    <a:solidFill>
                      <a:srgbClr val="00308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har char="•"/>
                  <a:tabLst>
                    <a:tab pos="6464300" algn="r"/>
                  </a:tabLst>
                  <a:defRPr>
                    <a:solidFill>
                      <a:srgbClr val="00308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har char="•"/>
                  <a:tabLst>
                    <a:tab pos="6464300" algn="r"/>
                  </a:tabLst>
                  <a:defRPr>
                    <a:solidFill>
                      <a:srgbClr val="00308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har char="•"/>
                  <a:tabLst>
                    <a:tab pos="6464300" algn="r"/>
                  </a:tabLst>
                  <a:defRPr>
                    <a:solidFill>
                      <a:srgbClr val="00308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har char="•"/>
                  <a:tabLst>
                    <a:tab pos="6464300" algn="r"/>
                  </a:tabLst>
                  <a:defRPr>
                    <a:solidFill>
                      <a:srgbClr val="00308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fr-FR" altLang="ru-RU" sz="1292" dirty="0">
                    <a:solidFill>
                      <a:schemeClr val="bg1"/>
                    </a:solidFill>
                    <a:ea typeface="ヒラギノ角ゴ Pro W3" pitchFamily="80" charset="-128"/>
                    <a:cs typeface="Arial" panose="020B0604020202020204" pitchFamily="34" charset="0"/>
                  </a:rPr>
                  <a:t>3</a:t>
                </a:r>
                <a:r>
                  <a:rPr lang="ru-RU" altLang="ru-RU" sz="1292" dirty="0">
                    <a:solidFill>
                      <a:schemeClr val="bg1"/>
                    </a:solidFill>
                    <a:ea typeface="ヒラギノ角ゴ Pro W3" pitchFamily="80" charset="-128"/>
                    <a:cs typeface="Arial" panose="020B0604020202020204" pitchFamily="34" charset="0"/>
                  </a:rPr>
                  <a:t>.Формирование тех заданий на разработку. </a:t>
                </a:r>
                <a:endParaRPr lang="fr-FR" altLang="ru-RU" sz="1292" dirty="0">
                  <a:solidFill>
                    <a:schemeClr val="bg1"/>
                  </a:solidFill>
                  <a:ea typeface="ヒラギノ角ゴ Pro W3" pitchFamily="80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16" name="Rectangle 20"/>
              <p:cNvSpPr>
                <a:spLocks noChangeArrowheads="1"/>
              </p:cNvSpPr>
              <p:nvPr>
                <p:custDataLst>
                  <p:tags r:id="rId11"/>
                </p:custDataLst>
              </p:nvPr>
            </p:nvSpPr>
            <p:spPr bwMode="auto">
              <a:xfrm>
                <a:off x="1287" y="2930"/>
                <a:ext cx="1322" cy="3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69056" tIns="34529" rIns="69056" bIns="34529">
                <a:spAutoFit/>
              </a:bodyPr>
              <a:lstStyle>
                <a:lvl1pPr eaLnBrk="0" hangingPunct="0">
                  <a:lnSpc>
                    <a:spcPct val="90000"/>
                  </a:lnSpc>
                  <a:spcBef>
                    <a:spcPct val="20000"/>
                  </a:spcBef>
                  <a:buChar char="•"/>
                  <a:tabLst>
                    <a:tab pos="6464300" algn="r"/>
                  </a:tabLst>
                  <a:defRPr>
                    <a:solidFill>
                      <a:srgbClr val="00308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lnSpc>
                    <a:spcPct val="90000"/>
                  </a:lnSpc>
                  <a:spcBef>
                    <a:spcPct val="20000"/>
                  </a:spcBef>
                  <a:buChar char="•"/>
                  <a:tabLst>
                    <a:tab pos="6464300" algn="r"/>
                  </a:tabLst>
                  <a:defRPr>
                    <a:solidFill>
                      <a:srgbClr val="00308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lnSpc>
                    <a:spcPct val="90000"/>
                  </a:lnSpc>
                  <a:spcBef>
                    <a:spcPct val="20000"/>
                  </a:spcBef>
                  <a:buChar char="•"/>
                  <a:tabLst>
                    <a:tab pos="6464300" algn="r"/>
                  </a:tabLst>
                  <a:defRPr>
                    <a:solidFill>
                      <a:srgbClr val="00308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lnSpc>
                    <a:spcPct val="90000"/>
                  </a:lnSpc>
                  <a:spcBef>
                    <a:spcPct val="20000"/>
                  </a:spcBef>
                  <a:buChar char="•"/>
                  <a:tabLst>
                    <a:tab pos="6464300" algn="r"/>
                  </a:tabLst>
                  <a:defRPr>
                    <a:solidFill>
                      <a:srgbClr val="00308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lnSpc>
                    <a:spcPct val="90000"/>
                  </a:lnSpc>
                  <a:spcBef>
                    <a:spcPct val="20000"/>
                  </a:spcBef>
                  <a:buChar char="•"/>
                  <a:tabLst>
                    <a:tab pos="6464300" algn="r"/>
                  </a:tabLst>
                  <a:defRPr>
                    <a:solidFill>
                      <a:srgbClr val="00308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har char="•"/>
                  <a:tabLst>
                    <a:tab pos="6464300" algn="r"/>
                  </a:tabLst>
                  <a:defRPr>
                    <a:solidFill>
                      <a:srgbClr val="00308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har char="•"/>
                  <a:tabLst>
                    <a:tab pos="6464300" algn="r"/>
                  </a:tabLst>
                  <a:defRPr>
                    <a:solidFill>
                      <a:srgbClr val="00308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har char="•"/>
                  <a:tabLst>
                    <a:tab pos="6464300" algn="r"/>
                  </a:tabLst>
                  <a:defRPr>
                    <a:solidFill>
                      <a:srgbClr val="00308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har char="•"/>
                  <a:tabLst>
                    <a:tab pos="6464300" algn="r"/>
                  </a:tabLst>
                  <a:defRPr>
                    <a:solidFill>
                      <a:srgbClr val="00308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ru-RU" altLang="ru-RU" sz="1292" dirty="0">
                    <a:solidFill>
                      <a:schemeClr val="bg1"/>
                    </a:solidFill>
                    <a:ea typeface="ヒラギノ角ゴ Pro W3" pitchFamily="80" charset="-128"/>
                    <a:cs typeface="Arial" panose="020B0604020202020204" pitchFamily="34" charset="0"/>
                  </a:rPr>
                  <a:t>4. Тестирование  и дегустации </a:t>
                </a:r>
                <a:endParaRPr lang="fr-FR" altLang="ru-RU" sz="1292" dirty="0">
                  <a:solidFill>
                    <a:schemeClr val="bg1"/>
                  </a:solidFill>
                  <a:ea typeface="ヒラギノ角ゴ Pro W3" pitchFamily="80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17" name="Rectangle 21"/>
              <p:cNvSpPr>
                <a:spLocks noChangeArrowheads="1"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782" y="1609"/>
                <a:ext cx="1135" cy="8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9056" tIns="34529" rIns="69056" bIns="34529"/>
              <a:lstStyle>
                <a:lvl1pPr marL="228600" indent="-228600" eaLnBrk="0" hangingPunct="0">
                  <a:lnSpc>
                    <a:spcPct val="90000"/>
                  </a:lnSpc>
                  <a:spcBef>
                    <a:spcPct val="20000"/>
                  </a:spcBef>
                  <a:buChar char="•"/>
                  <a:tabLst>
                    <a:tab pos="6464300" algn="r"/>
                  </a:tabLst>
                  <a:defRPr>
                    <a:solidFill>
                      <a:srgbClr val="00308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lnSpc>
                    <a:spcPct val="90000"/>
                  </a:lnSpc>
                  <a:spcBef>
                    <a:spcPct val="20000"/>
                  </a:spcBef>
                  <a:buChar char="•"/>
                  <a:tabLst>
                    <a:tab pos="6464300" algn="r"/>
                  </a:tabLst>
                  <a:defRPr>
                    <a:solidFill>
                      <a:srgbClr val="00308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lnSpc>
                    <a:spcPct val="90000"/>
                  </a:lnSpc>
                  <a:spcBef>
                    <a:spcPct val="20000"/>
                  </a:spcBef>
                  <a:buChar char="•"/>
                  <a:tabLst>
                    <a:tab pos="6464300" algn="r"/>
                  </a:tabLst>
                  <a:defRPr>
                    <a:solidFill>
                      <a:srgbClr val="00308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lnSpc>
                    <a:spcPct val="90000"/>
                  </a:lnSpc>
                  <a:spcBef>
                    <a:spcPct val="20000"/>
                  </a:spcBef>
                  <a:buChar char="•"/>
                  <a:tabLst>
                    <a:tab pos="6464300" algn="r"/>
                  </a:tabLst>
                  <a:defRPr>
                    <a:solidFill>
                      <a:srgbClr val="00308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lnSpc>
                    <a:spcPct val="90000"/>
                  </a:lnSpc>
                  <a:spcBef>
                    <a:spcPct val="20000"/>
                  </a:spcBef>
                  <a:buChar char="•"/>
                  <a:tabLst>
                    <a:tab pos="6464300" algn="r"/>
                  </a:tabLst>
                  <a:defRPr>
                    <a:solidFill>
                      <a:srgbClr val="00308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har char="•"/>
                  <a:tabLst>
                    <a:tab pos="6464300" algn="r"/>
                  </a:tabLst>
                  <a:defRPr>
                    <a:solidFill>
                      <a:srgbClr val="00308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har char="•"/>
                  <a:tabLst>
                    <a:tab pos="6464300" algn="r"/>
                  </a:tabLst>
                  <a:defRPr>
                    <a:solidFill>
                      <a:srgbClr val="00308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har char="•"/>
                  <a:tabLst>
                    <a:tab pos="6464300" algn="r"/>
                  </a:tabLst>
                  <a:defRPr>
                    <a:solidFill>
                      <a:srgbClr val="00308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har char="•"/>
                  <a:tabLst>
                    <a:tab pos="6464300" algn="r"/>
                  </a:tabLst>
                  <a:defRPr>
                    <a:solidFill>
                      <a:srgbClr val="00308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fr-FR" altLang="ru-RU" sz="1292" dirty="0">
                  <a:solidFill>
                    <a:schemeClr val="bg1"/>
                  </a:solidFill>
                  <a:ea typeface="ヒラギノ角ゴ Pro W3" pitchFamily="80" charset="-128"/>
                  <a:cs typeface="Arial" panose="020B0604020202020204" pitchFamily="34" charset="0"/>
                </a:endParaRPr>
              </a:p>
              <a:p>
                <a:pPr algn="just">
                  <a:spcBef>
                    <a:spcPct val="0"/>
                  </a:spcBef>
                  <a:buFontTx/>
                  <a:buNone/>
                </a:pPr>
                <a:r>
                  <a:rPr lang="fr-FR" altLang="ru-RU" sz="1292" dirty="0">
                    <a:solidFill>
                      <a:schemeClr val="bg1"/>
                    </a:solidFill>
                    <a:ea typeface="ヒラギノ角ゴ Pro W3" pitchFamily="80" charset="-128"/>
                    <a:cs typeface="Arial" panose="020B0604020202020204" pitchFamily="34" charset="0"/>
                  </a:rPr>
                  <a:t>5.</a:t>
                </a:r>
                <a:r>
                  <a:rPr lang="ru-RU" altLang="ru-RU" sz="1292" dirty="0">
                    <a:solidFill>
                      <a:schemeClr val="bg1"/>
                    </a:solidFill>
                    <a:ea typeface="ヒラギノ角ゴ Pro W3" pitchFamily="80" charset="-128"/>
                    <a:cs typeface="Arial" panose="020B0604020202020204" pitchFamily="34" charset="0"/>
                  </a:rPr>
                  <a:t>Д</a:t>
                </a:r>
                <a:r>
                  <a:rPr lang="ru-RU" altLang="ru-RU" sz="1292" dirty="0">
                    <a:solidFill>
                      <a:schemeClr val="bg1"/>
                    </a:solidFill>
                    <a:cs typeface="Arial" panose="020B0604020202020204" pitchFamily="34" charset="0"/>
                  </a:rPr>
                  <a:t>оработка продуктов по</a:t>
                </a:r>
                <a:r>
                  <a:rPr lang="en-US" altLang="ru-RU" sz="1292" dirty="0">
                    <a:solidFill>
                      <a:schemeClr val="bg1"/>
                    </a:solidFill>
                    <a:cs typeface="Arial" panose="020B0604020202020204" pitchFamily="34" charset="0"/>
                  </a:rPr>
                  <a:t> </a:t>
                </a:r>
                <a:r>
                  <a:rPr lang="ru-RU" altLang="ru-RU" sz="1292" dirty="0">
                    <a:solidFill>
                      <a:schemeClr val="bg1"/>
                    </a:solidFill>
                    <a:cs typeface="Arial" panose="020B0604020202020204" pitchFamily="34" charset="0"/>
                  </a:rPr>
                  <a:t>рекомендации КАРАВАЯ   </a:t>
                </a:r>
                <a:endParaRPr lang="fr-FR" altLang="ru-RU" sz="1292" dirty="0">
                  <a:solidFill>
                    <a:schemeClr val="bg1"/>
                  </a:solidFill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25" name="Скругленный прямоугольник 24"/>
          <p:cNvSpPr/>
          <p:nvPr/>
        </p:nvSpPr>
        <p:spPr>
          <a:xfrm>
            <a:off x="6522352" y="1928839"/>
            <a:ext cx="1880651" cy="84766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77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Собственные запасы и запасы у поставщиков </a:t>
            </a: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6522351" y="5363570"/>
            <a:ext cx="2149740" cy="92340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77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20- 30 </a:t>
            </a:r>
            <a:r>
              <a:rPr lang="ru-RU" sz="1477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ТЗ за месяц </a:t>
            </a: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341811" y="5367980"/>
            <a:ext cx="2082403" cy="93756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77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том числе расширенный вариант  с участием клиента</a:t>
            </a: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355140" y="1966514"/>
            <a:ext cx="1808361" cy="81842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77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том числе аудит нового поставщика</a:t>
            </a: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" y="-17290"/>
            <a:ext cx="9143999" cy="755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694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770548"/>
            <a:ext cx="8229600" cy="1055077"/>
          </a:xfrm>
        </p:spPr>
        <p:txBody>
          <a:bodyPr>
            <a:normAutofit/>
          </a:bodyPr>
          <a:lstStyle/>
          <a:p>
            <a:pPr algn="ctr"/>
            <a:r>
              <a:rPr lang="ru-RU" sz="2585" b="1" dirty="0">
                <a:latin typeface="Arial" panose="020B0604020202020204" pitchFamily="34" charset="0"/>
                <a:cs typeface="Arial" panose="020B0604020202020204" pitchFamily="34" charset="0"/>
              </a:rPr>
              <a:t>Вызовы и риски в реализации плана по импортозамещению. 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85772" indent="-385772" algn="just">
              <a:spcBef>
                <a:spcPct val="0"/>
              </a:spcBef>
              <a:buFont typeface="+mj-lt"/>
              <a:buAutoNum type="arabicPeriod"/>
            </a:pPr>
            <a:endParaRPr lang="ru-RU" sz="1662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385772" indent="-385772" algn="just">
              <a:spcBef>
                <a:spcPct val="0"/>
              </a:spcBef>
              <a:buFont typeface="+mj-lt"/>
              <a:buAutoNum type="arabicPeriod"/>
            </a:pPr>
            <a:r>
              <a:rPr lang="ru-RU" sz="1662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Кратчайшие сроки для реализации задачи (март –апрель 2022).   </a:t>
            </a:r>
          </a:p>
          <a:p>
            <a:pPr marL="385772" indent="-385772" algn="just">
              <a:spcBef>
                <a:spcPct val="0"/>
              </a:spcBef>
              <a:buFont typeface="+mj-lt"/>
              <a:buAutoNum type="arabicPeriod"/>
            </a:pPr>
            <a:endParaRPr lang="ru-RU" sz="1662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385772" indent="-385772" algn="just">
              <a:spcBef>
                <a:spcPct val="0"/>
              </a:spcBef>
              <a:buFont typeface="+mj-lt"/>
              <a:buAutoNum type="arabicPeriod"/>
            </a:pPr>
            <a:r>
              <a:rPr lang="ru-RU" sz="1662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Сохранение оригинальных рецептур и продукта ( органолептические свойства, состав и пищевая ценность) </a:t>
            </a:r>
          </a:p>
          <a:p>
            <a:pPr lvl="1" algn="just">
              <a:spcBef>
                <a:spcPct val="0"/>
              </a:spcBef>
            </a:pPr>
            <a:endParaRPr lang="ru-RU" sz="1662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385772" indent="-385772" algn="just">
              <a:spcBef>
                <a:spcPct val="0"/>
              </a:spcBef>
              <a:buFont typeface="+mj-lt"/>
              <a:buAutoNum type="arabicPeriod"/>
            </a:pPr>
            <a:r>
              <a:rPr lang="ru-RU" sz="1662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Большой ассортимент сырья для импортозамещения, большое количество поставщиков, участвующих в процессе. </a:t>
            </a:r>
          </a:p>
          <a:p>
            <a:pPr marL="385772" indent="-385772" algn="just">
              <a:spcBef>
                <a:spcPct val="0"/>
              </a:spcBef>
              <a:buFont typeface="+mj-lt"/>
              <a:buAutoNum type="arabicPeriod"/>
            </a:pPr>
            <a:endParaRPr lang="ru-RU" sz="1662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385772" indent="-385772" algn="just">
              <a:spcBef>
                <a:spcPct val="0"/>
              </a:spcBef>
              <a:buFont typeface="+mj-lt"/>
              <a:buAutoNum type="arabicPeriod"/>
            </a:pPr>
            <a:r>
              <a:rPr lang="ru-RU" sz="1662" dirty="0">
                <a:latin typeface="Arial" panose="020B0604020202020204" pitchFamily="34" charset="0"/>
                <a:cs typeface="Arial" panose="020B0604020202020204" pitchFamily="34" charset="0"/>
              </a:rPr>
              <a:t>Сохранение состава для использования изготовленной упаковки .</a:t>
            </a:r>
            <a:endParaRPr lang="ru-RU" sz="1662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385772" indent="-385772" algn="just">
              <a:spcBef>
                <a:spcPct val="0"/>
              </a:spcBef>
              <a:buFont typeface="+mj-lt"/>
              <a:buAutoNum type="arabicPeriod"/>
            </a:pPr>
            <a:endParaRPr lang="ru-RU" sz="1662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385772" indent="-385772" algn="just">
              <a:spcBef>
                <a:spcPct val="0"/>
              </a:spcBef>
              <a:buFont typeface="+mj-lt"/>
              <a:buAutoNum type="arabicPeriod"/>
            </a:pPr>
            <a:endParaRPr lang="ru-RU" sz="1662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17290"/>
            <a:ext cx="9143999" cy="755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39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8836" y="790393"/>
            <a:ext cx="8229600" cy="1055077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sz="2585" b="1" dirty="0">
                <a:latin typeface="Arial" panose="020B0604020202020204" pitchFamily="34" charset="0"/>
                <a:cs typeface="Arial" panose="020B0604020202020204" pitchFamily="34" charset="0"/>
              </a:rPr>
              <a:t>История успеха.  </a:t>
            </a:r>
            <a:r>
              <a:rPr lang="en-US" altLang="ru-RU" sz="2585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ru-RU" sz="2585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585" b="1" dirty="0">
                <a:latin typeface="Arial" panose="020B0604020202020204" pitchFamily="34" charset="0"/>
                <a:cs typeface="Arial" panose="020B0604020202020204" pitchFamily="34" charset="0"/>
              </a:rPr>
              <a:t>Лучше вкус и качество</a:t>
            </a:r>
            <a:r>
              <a:rPr lang="en-US" altLang="ru-RU" sz="2585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ru-RU" sz="2585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585" b="1" dirty="0">
                <a:latin typeface="Arial" panose="020B0604020202020204" pitchFamily="34" charset="0"/>
                <a:cs typeface="Arial" panose="020B0604020202020204" pitchFamily="34" charset="0"/>
              </a:rPr>
              <a:t> готового продукта по итогам дегустации.</a:t>
            </a:r>
            <a:endParaRPr lang="ru-RU" sz="2585" dirty="0"/>
          </a:p>
        </p:txBody>
      </p:sp>
      <p:grpSp>
        <p:nvGrpSpPr>
          <p:cNvPr id="5" name="Группа 4"/>
          <p:cNvGrpSpPr/>
          <p:nvPr/>
        </p:nvGrpSpPr>
        <p:grpSpPr>
          <a:xfrm>
            <a:off x="1034654" y="1989535"/>
            <a:ext cx="6993732" cy="3515960"/>
            <a:chOff x="1120875" y="1869579"/>
            <a:chExt cx="7576543" cy="3808956"/>
          </a:xfrm>
        </p:grpSpPr>
        <p:sp>
          <p:nvSpPr>
            <p:cNvPr id="6" name="Rectangle 13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1155701" y="4691757"/>
              <a:ext cx="1421408" cy="834529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de-CH" sz="1477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Rectangle 11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1146671" y="3693419"/>
              <a:ext cx="1439466" cy="84226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de-CH" sz="1477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TextBox 8"/>
            <p:cNvSpPr txBox="1"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1164729" y="3953968"/>
              <a:ext cx="1427857" cy="346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ru-RU"/>
              </a:defPPr>
              <a:lvl1pPr algn="ctr">
                <a:defRPr sz="1400" b="1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rgbClr val="003082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rgbClr val="003082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rgbClr val="003082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rgbClr val="003082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3082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3082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3082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3082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9pPr>
            </a:lstStyle>
            <a:p>
              <a:r>
                <a:rPr lang="ru-RU" altLang="ru-RU" sz="1477" dirty="0">
                  <a:latin typeface="Arial" panose="020B0604020202020204" pitchFamily="34" charset="0"/>
                  <a:cs typeface="Arial" panose="020B0604020202020204" pitchFamily="34" charset="0"/>
                </a:rPr>
                <a:t>Сиропы</a:t>
              </a:r>
              <a:endParaRPr lang="en-US" altLang="ru-RU" sz="1477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TextBox 9"/>
            <p:cNvSpPr txBox="1"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1206649" y="4790857"/>
              <a:ext cx="1319510" cy="8387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rgbClr val="003082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rgbClr val="003082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rgbClr val="003082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rgbClr val="003082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rgbClr val="003082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3082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3082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3082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3082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9pPr>
            </a:lstStyle>
            <a:p>
              <a:pPr algn="ctr" eaLnBrk="1" hangingPunct="1"/>
              <a:r>
                <a:rPr lang="ru-RU" altLang="ru-RU" sz="1477" b="1" dirty="0">
                  <a:solidFill>
                    <a:schemeClr val="bg1"/>
                  </a:solidFill>
                  <a:cs typeface="Arial" panose="020B0604020202020204" pitchFamily="34" charset="0"/>
                </a:rPr>
                <a:t>Осолодованное зерно</a:t>
              </a:r>
              <a:endParaRPr lang="en-US" altLang="ru-RU" sz="1477" b="1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0" name="Rectangle 15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1146671" y="1939232"/>
              <a:ext cx="1443335" cy="165745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de-CH" sz="1477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TextBox 5"/>
            <p:cNvSpPr txBox="1">
              <a:spLocks noChangeArrowheads="1"/>
            </p:cNvSpPr>
            <p:nvPr/>
          </p:nvSpPr>
          <p:spPr bwMode="auto">
            <a:xfrm>
              <a:off x="1120875" y="2578470"/>
              <a:ext cx="1471711" cy="5925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rgbClr val="003082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rgbClr val="003082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rgbClr val="003082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rgbClr val="003082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rgbClr val="003082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3082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3082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3082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3082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9pPr>
            </a:lstStyle>
            <a:p>
              <a:pPr algn="ctr" eaLnBrk="1" hangingPunct="1"/>
              <a:r>
                <a:rPr lang="ru-RU" altLang="ru-RU" sz="1477" b="1" dirty="0">
                  <a:solidFill>
                    <a:schemeClr val="bg1"/>
                  </a:solidFill>
                  <a:cs typeface="Arial" panose="020B0604020202020204" pitchFamily="34" charset="0"/>
                </a:rPr>
                <a:t>Солодовые экстракты</a:t>
              </a:r>
              <a:endParaRPr lang="en-US" altLang="ru-RU" sz="1477" b="1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2" name="TextBox 22"/>
            <p:cNvSpPr txBox="1">
              <a:spLocks noChangeArrowheads="1"/>
            </p:cNvSpPr>
            <p:nvPr/>
          </p:nvSpPr>
          <p:spPr bwMode="auto">
            <a:xfrm>
              <a:off x="2824759" y="1989535"/>
              <a:ext cx="2413298" cy="9252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rgbClr val="003082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rgbClr val="003082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rgbClr val="003082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rgbClr val="003082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rgbClr val="003082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3082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3082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3082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3082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9pPr>
            </a:lstStyle>
            <a:p>
              <a:pPr eaLnBrk="1" hangingPunct="1"/>
              <a:r>
                <a:rPr lang="ru-RU" altLang="ru-RU" sz="1050" dirty="0">
                  <a:solidFill>
                    <a:schemeClr val="tx1"/>
                  </a:solidFill>
                  <a:cs typeface="Arial" panose="020B0604020202020204" pitchFamily="34" charset="0"/>
                </a:rPr>
                <a:t>Экстракт солодовый </a:t>
              </a:r>
              <a:r>
                <a:rPr lang="en-US" altLang="ru-RU" sz="1050" dirty="0">
                  <a:solidFill>
                    <a:schemeClr val="tx1"/>
                  </a:solidFill>
                  <a:cs typeface="Arial" panose="020B0604020202020204" pitchFamily="34" charset="0"/>
                </a:rPr>
                <a:t>Rye Malt Extract</a:t>
              </a:r>
            </a:p>
            <a:p>
              <a:pPr eaLnBrk="1" hangingPunct="1"/>
              <a:r>
                <a:rPr lang="en-US" altLang="ru-RU" sz="1050" dirty="0">
                  <a:solidFill>
                    <a:schemeClr val="tx1"/>
                  </a:solidFill>
                  <a:cs typeface="Arial" panose="020B0604020202020204" pitchFamily="34" charset="0"/>
                </a:rPr>
                <a:t>Light</a:t>
              </a:r>
            </a:p>
            <a:p>
              <a:pPr eaLnBrk="1" hangingPunct="1"/>
              <a:r>
                <a:rPr lang="en-US" altLang="ru-RU" sz="1050" dirty="0" err="1">
                  <a:solidFill>
                    <a:schemeClr val="tx1"/>
                  </a:solidFill>
                  <a:cs typeface="Arial" panose="020B0604020202020204" pitchFamily="34" charset="0"/>
                </a:rPr>
                <a:t>Laihian</a:t>
              </a:r>
              <a:r>
                <a:rPr lang="en-US" altLang="ru-RU" sz="1050" dirty="0">
                  <a:solidFill>
                    <a:schemeClr val="tx1"/>
                  </a:solidFill>
                  <a:cs typeface="Arial" panose="020B0604020202020204" pitchFamily="34" charset="0"/>
                </a:rPr>
                <a:t> </a:t>
              </a:r>
              <a:r>
                <a:rPr lang="en-US" altLang="ru-RU" sz="1050" dirty="0" err="1">
                  <a:solidFill>
                    <a:schemeClr val="tx1"/>
                  </a:solidFill>
                  <a:cs typeface="Arial" panose="020B0604020202020204" pitchFamily="34" charset="0"/>
                </a:rPr>
                <a:t>Mallas</a:t>
              </a:r>
              <a:r>
                <a:rPr lang="en-US" altLang="ru-RU" sz="1050" dirty="0">
                  <a:solidFill>
                    <a:schemeClr val="tx1"/>
                  </a:solidFill>
                  <a:cs typeface="Arial" panose="020B0604020202020204" pitchFamily="34" charset="0"/>
                </a:rPr>
                <a:t> (</a:t>
              </a:r>
              <a:r>
                <a:rPr lang="ru-RU" altLang="ru-RU" sz="1050" dirty="0">
                  <a:solidFill>
                    <a:schemeClr val="tx1"/>
                  </a:solidFill>
                  <a:cs typeface="Arial" panose="020B0604020202020204" pitchFamily="34" charset="0"/>
                </a:rPr>
                <a:t>Финляндия)</a:t>
              </a:r>
            </a:p>
            <a:p>
              <a:pPr eaLnBrk="1" hangingPunct="1"/>
              <a:endParaRPr lang="en-US" altLang="ru-RU" sz="750" dirty="0">
                <a:solidFill>
                  <a:schemeClr val="tx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3" name="TextBox 25"/>
            <p:cNvSpPr txBox="1">
              <a:spLocks noChangeArrowheads="1"/>
            </p:cNvSpPr>
            <p:nvPr/>
          </p:nvSpPr>
          <p:spPr bwMode="auto">
            <a:xfrm>
              <a:off x="6038098" y="1993556"/>
              <a:ext cx="2212082" cy="700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rgbClr val="003082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rgbClr val="003082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rgbClr val="003082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rgbClr val="003082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rgbClr val="003082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3082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3082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3082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3082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9pPr>
            </a:lstStyle>
            <a:p>
              <a:pPr eaLnBrk="1" hangingPunct="1"/>
              <a:r>
                <a:rPr lang="ru-RU" altLang="ru-RU" sz="900" dirty="0">
                  <a:solidFill>
                    <a:schemeClr val="tx1"/>
                  </a:solidFill>
                  <a:cs typeface="Arial" panose="020B0604020202020204" pitchFamily="34" charset="0"/>
                </a:rPr>
                <a:t>Экстракт солодовый «СОЛЭКС РУС»  </a:t>
              </a:r>
            </a:p>
            <a:p>
              <a:pPr eaLnBrk="1" hangingPunct="1"/>
              <a:r>
                <a:rPr lang="ru-RU" altLang="ru-RU" sz="900" dirty="0">
                  <a:solidFill>
                    <a:schemeClr val="tx1"/>
                  </a:solidFill>
                  <a:cs typeface="Arial" panose="020B0604020202020204" pitchFamily="34" charset="0"/>
                </a:rPr>
                <a:t>ООО «Костромской </a:t>
              </a:r>
              <a:r>
                <a:rPr lang="ru-RU" altLang="ru-RU" sz="900" dirty="0" err="1">
                  <a:solidFill>
                    <a:schemeClr val="tx1"/>
                  </a:solidFill>
                  <a:cs typeface="Arial" panose="020B0604020202020204" pitchFamily="34" charset="0"/>
                </a:rPr>
                <a:t>Крахмало</a:t>
              </a:r>
              <a:r>
                <a:rPr lang="ru-RU" altLang="ru-RU" sz="900" dirty="0">
                  <a:solidFill>
                    <a:schemeClr val="tx1"/>
                  </a:solidFill>
                  <a:cs typeface="Arial" panose="020B0604020202020204" pitchFamily="34" charset="0"/>
                </a:rPr>
                <a:t>-паточный завод»,</a:t>
              </a:r>
            </a:p>
          </p:txBody>
        </p:sp>
        <p:sp>
          <p:nvSpPr>
            <p:cNvPr id="14" name="TextBox 27"/>
            <p:cNvSpPr txBox="1">
              <a:spLocks noChangeArrowheads="1"/>
            </p:cNvSpPr>
            <p:nvPr/>
          </p:nvSpPr>
          <p:spPr bwMode="auto">
            <a:xfrm>
              <a:off x="2824759" y="2826643"/>
              <a:ext cx="2413298" cy="4501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rgbClr val="003082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rgbClr val="003082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rgbClr val="003082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rgbClr val="003082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rgbClr val="003082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3082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3082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3082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3082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9pPr>
            </a:lstStyle>
            <a:p>
              <a:pPr eaLnBrk="1" hangingPunct="1"/>
              <a:endParaRPr lang="ru-RU" altLang="ru-RU" sz="1050" dirty="0">
                <a:solidFill>
                  <a:schemeClr val="tx1"/>
                </a:solidFill>
                <a:cs typeface="Arial" panose="020B0604020202020204" pitchFamily="34" charset="0"/>
              </a:endParaRPr>
            </a:p>
            <a:p>
              <a:pPr eaLnBrk="1" hangingPunct="1"/>
              <a:endParaRPr lang="ru-RU" altLang="ru-RU" sz="1050" dirty="0">
                <a:solidFill>
                  <a:schemeClr val="tx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5" name="TextBox 29"/>
            <p:cNvSpPr txBox="1">
              <a:spLocks noChangeArrowheads="1"/>
            </p:cNvSpPr>
            <p:nvPr/>
          </p:nvSpPr>
          <p:spPr bwMode="auto">
            <a:xfrm>
              <a:off x="6038098" y="2880785"/>
              <a:ext cx="2328168" cy="2500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rgbClr val="003082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rgbClr val="003082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rgbClr val="003082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rgbClr val="003082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rgbClr val="003082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3082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3082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3082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3082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9pPr>
            </a:lstStyle>
            <a:p>
              <a:pPr eaLnBrk="1" hangingPunct="1"/>
              <a:endParaRPr lang="ru-RU" altLang="ru-RU" sz="900" dirty="0">
                <a:solidFill>
                  <a:schemeClr val="tx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6" name="TextBox 37"/>
            <p:cNvSpPr txBox="1">
              <a:spLocks noChangeArrowheads="1"/>
            </p:cNvSpPr>
            <p:nvPr/>
          </p:nvSpPr>
          <p:spPr bwMode="auto">
            <a:xfrm>
              <a:off x="2824758" y="4860065"/>
              <a:ext cx="2413298" cy="750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rgbClr val="003082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rgbClr val="003082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rgbClr val="003082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rgbClr val="003082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rgbClr val="003082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3082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3082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3082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3082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9pPr>
            </a:lstStyle>
            <a:p>
              <a:pPr eaLnBrk="1" hangingPunct="1"/>
              <a:r>
                <a:rPr lang="ru-RU" altLang="ru-RU" sz="1050" dirty="0" err="1">
                  <a:solidFill>
                    <a:schemeClr val="tx1"/>
                  </a:solidFill>
                  <a:cs typeface="Arial" panose="020B0604020202020204" pitchFamily="34" charset="0"/>
                </a:rPr>
                <a:t>Осолодованные</a:t>
              </a:r>
              <a:r>
                <a:rPr lang="ru-RU" altLang="ru-RU" sz="1050" dirty="0">
                  <a:solidFill>
                    <a:schemeClr val="tx1"/>
                  </a:solidFill>
                  <a:cs typeface="Arial" panose="020B0604020202020204" pitchFamily="34" charset="0"/>
                </a:rPr>
                <a:t> пророщенные зерна ржи </a:t>
              </a:r>
              <a:r>
                <a:rPr lang="en-US" altLang="ru-RU" sz="1050" dirty="0">
                  <a:solidFill>
                    <a:schemeClr val="tx1"/>
                  </a:solidFill>
                  <a:cs typeface="Arial" panose="020B0604020202020204" pitchFamily="34" charset="0"/>
                </a:rPr>
                <a:t> Baltic Rye </a:t>
              </a:r>
            </a:p>
            <a:p>
              <a:pPr eaLnBrk="1" hangingPunct="1"/>
              <a:r>
                <a:rPr lang="en-US" altLang="ru-RU" sz="1050" dirty="0">
                  <a:solidFill>
                    <a:schemeClr val="tx1"/>
                  </a:solidFill>
                  <a:cs typeface="Arial" panose="020B0604020202020204" pitchFamily="34" charset="0"/>
                </a:rPr>
                <a:t> PURATOS Malt OU   ( </a:t>
              </a:r>
              <a:r>
                <a:rPr lang="ru-RU" altLang="ru-RU" sz="1050" dirty="0">
                  <a:solidFill>
                    <a:schemeClr val="tx1"/>
                  </a:solidFill>
                  <a:cs typeface="Arial" panose="020B0604020202020204" pitchFamily="34" charset="0"/>
                </a:rPr>
                <a:t>Эстония)</a:t>
              </a:r>
            </a:p>
            <a:p>
              <a:pPr eaLnBrk="1" hangingPunct="1"/>
              <a:endParaRPr lang="en-US" altLang="ru-RU" sz="750" dirty="0">
                <a:solidFill>
                  <a:schemeClr val="tx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7" name="TextBox 39"/>
            <p:cNvSpPr txBox="1">
              <a:spLocks noChangeArrowheads="1"/>
            </p:cNvSpPr>
            <p:nvPr/>
          </p:nvSpPr>
          <p:spPr bwMode="auto">
            <a:xfrm>
              <a:off x="6088403" y="4783151"/>
              <a:ext cx="2277864" cy="895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rgbClr val="003082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rgbClr val="003082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rgbClr val="003082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rgbClr val="003082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rgbClr val="003082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3082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3082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3082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3082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9pPr>
            </a:lstStyle>
            <a:p>
              <a:pPr>
                <a:lnSpc>
                  <a:spcPct val="106000"/>
                </a:lnSpc>
              </a:pPr>
              <a:r>
                <a:rPr lang="ru-RU" sz="900" dirty="0">
                  <a:solidFill>
                    <a:schemeClr val="tx1"/>
                  </a:solidFill>
                  <a:cs typeface="Arial" panose="020B0604020202020204" pitchFamily="34" charset="0"/>
                </a:rPr>
                <a:t>Зерно ржи </a:t>
              </a:r>
              <a:r>
                <a:rPr lang="ru-RU" sz="900" dirty="0" err="1">
                  <a:solidFill>
                    <a:schemeClr val="tx1"/>
                  </a:solidFill>
                  <a:cs typeface="Arial" panose="020B0604020202020204" pitchFamily="34" charset="0"/>
                </a:rPr>
                <a:t>осолодованное</a:t>
              </a:r>
              <a:r>
                <a:rPr lang="ru-RU" sz="900" dirty="0">
                  <a:solidFill>
                    <a:schemeClr val="tx1"/>
                  </a:solidFill>
                  <a:cs typeface="Arial" panose="020B0604020202020204" pitchFamily="34" charset="0"/>
                </a:rPr>
                <a:t>  (пророщенное)  «Эстонское темное»</a:t>
              </a:r>
            </a:p>
            <a:p>
              <a:pPr>
                <a:lnSpc>
                  <a:spcPct val="106000"/>
                </a:lnSpc>
              </a:pPr>
              <a:r>
                <a:rPr lang="ru-RU" sz="900" dirty="0">
                  <a:solidFill>
                    <a:schemeClr val="tx1"/>
                  </a:solidFill>
                  <a:cs typeface="Arial" panose="020B0604020202020204" pitchFamily="34" charset="0"/>
                </a:rPr>
                <a:t>ООО «ЭЙВА-ПРО» </a:t>
              </a:r>
              <a:r>
                <a:rPr lang="ru-RU" sz="900" dirty="0" err="1">
                  <a:solidFill>
                    <a:schemeClr val="tx1"/>
                  </a:solidFill>
                  <a:cs typeface="Arial" panose="020B0604020202020204" pitchFamily="34" charset="0"/>
                </a:rPr>
                <a:t>г.Санкт</a:t>
              </a:r>
              <a:r>
                <a:rPr lang="ru-RU" sz="900" dirty="0">
                  <a:solidFill>
                    <a:schemeClr val="tx1"/>
                  </a:solidFill>
                  <a:cs typeface="Arial" panose="020B0604020202020204" pitchFamily="34" charset="0"/>
                </a:rPr>
                <a:t>-Петербург</a:t>
              </a:r>
              <a:endParaRPr lang="ru-RU" sz="900" dirty="0">
                <a:solidFill>
                  <a:schemeClr val="tx1"/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8" name="Straight Connector 53"/>
            <p:cNvCxnSpPr>
              <a:cxnSpLocks noChangeShapeType="1"/>
            </p:cNvCxnSpPr>
            <p:nvPr/>
          </p:nvCxnSpPr>
          <p:spPr bwMode="auto">
            <a:xfrm>
              <a:off x="2673847" y="2767311"/>
              <a:ext cx="6000353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" name="Straight Connector 55"/>
            <p:cNvCxnSpPr>
              <a:cxnSpLocks noChangeShapeType="1"/>
            </p:cNvCxnSpPr>
            <p:nvPr/>
          </p:nvCxnSpPr>
          <p:spPr bwMode="auto">
            <a:xfrm>
              <a:off x="2672556" y="3657303"/>
              <a:ext cx="6000353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" name="Straight Connector 56"/>
            <p:cNvCxnSpPr>
              <a:cxnSpLocks noChangeShapeType="1"/>
            </p:cNvCxnSpPr>
            <p:nvPr/>
          </p:nvCxnSpPr>
          <p:spPr bwMode="auto">
            <a:xfrm>
              <a:off x="2698354" y="4635004"/>
              <a:ext cx="5999064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" name="Straight Connector 57"/>
            <p:cNvCxnSpPr>
              <a:cxnSpLocks noChangeShapeType="1"/>
            </p:cNvCxnSpPr>
            <p:nvPr/>
          </p:nvCxnSpPr>
          <p:spPr bwMode="auto">
            <a:xfrm>
              <a:off x="2672556" y="1869579"/>
              <a:ext cx="6000353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2" name="TextBox 32"/>
            <p:cNvSpPr txBox="1">
              <a:spLocks noChangeArrowheads="1"/>
            </p:cNvSpPr>
            <p:nvPr/>
          </p:nvSpPr>
          <p:spPr bwMode="auto">
            <a:xfrm>
              <a:off x="2824759" y="3778548"/>
              <a:ext cx="2413298" cy="8316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rgbClr val="003082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rgbClr val="003082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rgbClr val="003082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rgbClr val="003082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rgbClr val="003082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3082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3082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3082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3082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9pPr>
            </a:lstStyle>
            <a:p>
              <a:pPr>
                <a:lnSpc>
                  <a:spcPct val="106000"/>
                </a:lnSpc>
              </a:pPr>
              <a:r>
                <a:rPr lang="ru-RU" sz="1050" dirty="0">
                  <a:solidFill>
                    <a:schemeClr val="tx1"/>
                  </a:solidFill>
                  <a:cs typeface="Arial" panose="020B0604020202020204" pitchFamily="34" charset="0"/>
                </a:rPr>
                <a:t>Сироп сахарный «</a:t>
              </a:r>
              <a:r>
                <a:rPr lang="en-US" sz="1050" dirty="0" err="1">
                  <a:solidFill>
                    <a:schemeClr val="tx1"/>
                  </a:solidFill>
                  <a:cs typeface="Arial" panose="020B0604020202020204" pitchFamily="34" charset="0"/>
                </a:rPr>
                <a:t>Leipomo</a:t>
              </a:r>
              <a:r>
                <a:rPr lang="ru-RU" sz="1050" dirty="0">
                  <a:solidFill>
                    <a:schemeClr val="tx1"/>
                  </a:solidFill>
                  <a:cs typeface="Arial" panose="020B0604020202020204" pitchFamily="34" charset="0"/>
                </a:rPr>
                <a:t>» (</a:t>
              </a:r>
              <a:r>
                <a:rPr lang="ru-RU" sz="1050" dirty="0" err="1">
                  <a:solidFill>
                    <a:schemeClr val="tx1"/>
                  </a:solidFill>
                  <a:cs typeface="Arial" panose="020B0604020202020204" pitchFamily="34" charset="0"/>
                </a:rPr>
                <a:t>Лейпомо</a:t>
              </a:r>
              <a:r>
                <a:rPr lang="ru-RU" sz="1050" dirty="0">
                  <a:solidFill>
                    <a:schemeClr val="tx1"/>
                  </a:solidFill>
                  <a:cs typeface="Arial" panose="020B0604020202020204" pitchFamily="34" charset="0"/>
                </a:rPr>
                <a:t>)</a:t>
              </a:r>
              <a:r>
                <a:rPr lang="en-US" sz="1050" dirty="0">
                  <a:solidFill>
                    <a:schemeClr val="tx1"/>
                  </a:solidFill>
                  <a:cs typeface="Arial" panose="020B0604020202020204" pitchFamily="34" charset="0"/>
                </a:rPr>
                <a:t> </a:t>
              </a:r>
              <a:r>
                <a:rPr lang="ru-RU" sz="1050" dirty="0">
                  <a:solidFill>
                    <a:schemeClr val="tx1"/>
                  </a:solidFill>
                  <a:cs typeface="Arial" panose="020B0604020202020204" pitchFamily="34" charset="0"/>
                </a:rPr>
                <a:t> </a:t>
              </a:r>
            </a:p>
            <a:p>
              <a:pPr>
                <a:lnSpc>
                  <a:spcPct val="106000"/>
                </a:lnSpc>
              </a:pPr>
              <a:r>
                <a:rPr lang="ru-RU" sz="1050" dirty="0">
                  <a:solidFill>
                    <a:schemeClr val="tx1"/>
                  </a:solidFill>
                  <a:cs typeface="Arial" panose="020B0604020202020204" pitchFamily="34" charset="0"/>
                </a:rPr>
                <a:t>«</a:t>
              </a:r>
              <a:r>
                <a:rPr lang="en-US" sz="1050" dirty="0" err="1">
                  <a:solidFill>
                    <a:schemeClr val="tx1"/>
                  </a:solidFill>
                  <a:cs typeface="Arial" panose="020B0604020202020204" pitchFamily="34" charset="0"/>
                </a:rPr>
                <a:t>Suomen</a:t>
              </a:r>
              <a:r>
                <a:rPr lang="en-US" sz="1050" dirty="0">
                  <a:solidFill>
                    <a:schemeClr val="tx1"/>
                  </a:solidFill>
                  <a:cs typeface="Arial" panose="020B0604020202020204" pitchFamily="34" charset="0"/>
                </a:rPr>
                <a:t> </a:t>
              </a:r>
              <a:r>
                <a:rPr lang="en-US" sz="1050" dirty="0" err="1">
                  <a:solidFill>
                    <a:schemeClr val="tx1"/>
                  </a:solidFill>
                  <a:cs typeface="Arial" panose="020B0604020202020204" pitchFamily="34" charset="0"/>
                </a:rPr>
                <a:t>Sokeri</a:t>
              </a:r>
              <a:r>
                <a:rPr lang="en-US" sz="1050" dirty="0">
                  <a:solidFill>
                    <a:schemeClr val="tx1"/>
                  </a:solidFill>
                  <a:cs typeface="Arial" panose="020B0604020202020204" pitchFamily="34" charset="0"/>
                </a:rPr>
                <a:t> Oy</a:t>
              </a:r>
              <a:r>
                <a:rPr lang="ru-RU" sz="1050" dirty="0">
                  <a:solidFill>
                    <a:schemeClr val="tx1"/>
                  </a:solidFill>
                  <a:cs typeface="Arial" panose="020B0604020202020204" pitchFamily="34" charset="0"/>
                </a:rPr>
                <a:t>» Финляндия</a:t>
              </a:r>
              <a:endParaRPr lang="ru-RU" sz="1050" dirty="0">
                <a:solidFill>
                  <a:schemeClr val="tx1"/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eaLnBrk="1" hangingPunct="1"/>
              <a:endParaRPr lang="en-US" altLang="ru-RU" sz="1050" dirty="0">
                <a:solidFill>
                  <a:schemeClr val="tx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3" name="TextBox 29"/>
            <p:cNvSpPr txBox="1">
              <a:spLocks noChangeArrowheads="1"/>
            </p:cNvSpPr>
            <p:nvPr/>
          </p:nvSpPr>
          <p:spPr bwMode="auto">
            <a:xfrm>
              <a:off x="6038098" y="3762639"/>
              <a:ext cx="2328168" cy="5772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rgbClr val="003082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rgbClr val="003082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rgbClr val="003082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rgbClr val="003082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rgbClr val="003082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3082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3082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3082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3082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9pPr>
            </a:lstStyle>
            <a:p>
              <a:pPr>
                <a:lnSpc>
                  <a:spcPct val="106000"/>
                </a:lnSpc>
              </a:pPr>
              <a:r>
                <a:rPr lang="ru-RU" sz="900" dirty="0">
                  <a:solidFill>
                    <a:schemeClr val="tx1"/>
                  </a:solidFill>
                  <a:cs typeface="Arial" panose="020B0604020202020204" pitchFamily="34" charset="0"/>
                </a:rPr>
                <a:t>Сироп сахарный </a:t>
              </a:r>
              <a:r>
                <a:rPr lang="ru-RU" sz="900" dirty="0" err="1">
                  <a:solidFill>
                    <a:schemeClr val="tx1"/>
                  </a:solidFill>
                  <a:cs typeface="Arial" panose="020B0604020202020204" pitchFamily="34" charset="0"/>
                </a:rPr>
                <a:t>Астри</a:t>
              </a:r>
              <a:r>
                <a:rPr lang="ru-RU" sz="900" dirty="0">
                  <a:solidFill>
                    <a:schemeClr val="tx1"/>
                  </a:solidFill>
                  <a:cs typeface="Arial" panose="020B0604020202020204" pitchFamily="34" charset="0"/>
                </a:rPr>
                <a:t>  Балтийский </a:t>
              </a:r>
            </a:p>
            <a:p>
              <a:pPr>
                <a:lnSpc>
                  <a:spcPct val="106000"/>
                </a:lnSpc>
              </a:pPr>
              <a:r>
                <a:rPr lang="ru-RU" sz="900" dirty="0">
                  <a:solidFill>
                    <a:schemeClr val="tx1"/>
                  </a:solidFill>
                  <a:cs typeface="Arial" panose="020B0604020202020204" pitchFamily="34" charset="0"/>
                </a:rPr>
                <a:t>ООО «ТРИЭР-СПБ»,</a:t>
              </a:r>
              <a:r>
                <a:rPr lang="ru-RU" sz="900" dirty="0" err="1">
                  <a:solidFill>
                    <a:schemeClr val="tx1"/>
                  </a:solidFill>
                  <a:cs typeface="Arial" panose="020B0604020202020204" pitchFamily="34" charset="0"/>
                </a:rPr>
                <a:t>г.Санкт</a:t>
              </a:r>
              <a:r>
                <a:rPr lang="ru-RU" sz="900" dirty="0">
                  <a:solidFill>
                    <a:schemeClr val="tx1"/>
                  </a:solidFill>
                  <a:cs typeface="Arial" panose="020B0604020202020204" pitchFamily="34" charset="0"/>
                </a:rPr>
                <a:t>-</a:t>
              </a:r>
              <a:r>
                <a:rPr lang="ru-RU" sz="900" dirty="0" err="1">
                  <a:solidFill>
                    <a:schemeClr val="tx1"/>
                  </a:solidFill>
                  <a:cs typeface="Arial" panose="020B0604020202020204" pitchFamily="34" charset="0"/>
                </a:rPr>
                <a:t>петербург</a:t>
              </a:r>
              <a:endParaRPr lang="ru-RU" sz="900" dirty="0">
                <a:solidFill>
                  <a:schemeClr val="tx1"/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Стрелка вправо 23"/>
            <p:cNvSpPr/>
            <p:nvPr/>
          </p:nvSpPr>
          <p:spPr>
            <a:xfrm>
              <a:off x="5384208" y="2169419"/>
              <a:ext cx="288524" cy="223606"/>
            </a:xfrm>
            <a:prstGeom prst="rightArrow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Стрелка вправо 24"/>
            <p:cNvSpPr/>
            <p:nvPr/>
          </p:nvSpPr>
          <p:spPr>
            <a:xfrm>
              <a:off x="5427144" y="4990477"/>
              <a:ext cx="288524" cy="223606"/>
            </a:xfrm>
            <a:prstGeom prst="rightArrow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Стрелка вправо 25"/>
            <p:cNvSpPr/>
            <p:nvPr/>
          </p:nvSpPr>
          <p:spPr>
            <a:xfrm>
              <a:off x="5384209" y="3895637"/>
              <a:ext cx="288524" cy="223606"/>
            </a:xfrm>
            <a:prstGeom prst="rightArrow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8" name="Рисунок 2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" y="-17290"/>
            <a:ext cx="9143999" cy="755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676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VEYqVyInUqibJk9cYHZRw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jYZPEVkwEKg8P57P4ZZLQ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977t8QsB0KgiPEuzap.sw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pXidKq3DkOLB5ocrFp4qw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imCFzpdXUyaaepUJxT_WQ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iXU66Rmski7xRQ0yrCozg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K_NaveWW0u.NUnsa6QpMQ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8EQGvJiqU6HlZRaFDU7_A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xiFoXYB_kS8yAZePelJag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8nJ8mGLokqTR2fQ1VLlOA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hu00mEyi0mscl0PKYGYB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hu00mEyi0mscl0PKYGYBg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K_NaveWW0u.NUnsa6QpMQ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8EQGvJiqU6HlZRaFDU7_A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xiFoXYB_kS8yAZePelJag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hu00mEyi0mscl0PKYGYBg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hu00mEyi0mscl0PKYGYBg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hu00mEyi0mscl0PKYGYBg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hu00mEyi0mscl0PKYGYBg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hu00mEyi0mscl0PKYGYBg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hu00mEyi0mscl0PKYGYBg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hu00mEyi0mscl0PKYGYB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aNMyOssB0i6ieW.teaj4Q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hu00mEyi0mscl0PKYGYB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3MKce3f20ud8Qrc7_d77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ynuZRn63kyKkEAsWMqtQA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bSZBuHtK0CwlXsmyrWxzg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odME9cVP0qiC12uYIWnxw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LErbgHuZ0.lFqsqVqwTRw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3Zm5pNhAU.CKahOW5sgmA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998</Words>
  <Application>Microsoft Office PowerPoint</Application>
  <PresentationFormat>Экран (4:3)</PresentationFormat>
  <Paragraphs>206</Paragraphs>
  <Slides>17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8" baseType="lpstr">
      <vt:lpstr>宋体</vt:lpstr>
      <vt:lpstr>宋体</vt:lpstr>
      <vt:lpstr>Arial</vt:lpstr>
      <vt:lpstr>Arial CYR</vt:lpstr>
      <vt:lpstr>Arial Rounded MT Bold</vt:lpstr>
      <vt:lpstr>Calibri</vt:lpstr>
      <vt:lpstr>Calibri Light</vt:lpstr>
      <vt:lpstr>Montserrat</vt:lpstr>
      <vt:lpstr>Times New Roman</vt:lpstr>
      <vt:lpstr>ヒラギノ角ゴ Pro W3</vt:lpstr>
      <vt:lpstr>Тема Office</vt:lpstr>
      <vt:lpstr>Презентация PowerPoint</vt:lpstr>
      <vt:lpstr>  Группа компаний «КАРАВАЙ»</vt:lpstr>
      <vt:lpstr>«КАРАВАЙ» в цифрах</vt:lpstr>
      <vt:lpstr>Наши клиенты</vt:lpstr>
      <vt:lpstr>Хлеба ОАО «КАРАВАЙ» </vt:lpstr>
      <vt:lpstr>Цели ОАО «КАРАВАЙ» по  импортозамещению в марте 2022. </vt:lpstr>
      <vt:lpstr>Этапы реализации по импортозамещению в марте 2022 в ОАО «КАРАВАЙ».  </vt:lpstr>
      <vt:lpstr>Вызовы и риски в реализации плана по импортозамещению.  </vt:lpstr>
      <vt:lpstr>История успеха.   Лучше вкус и качество  готового продукта по итогам дегустации.</vt:lpstr>
      <vt:lpstr>История успеха. Снижение затрат по итогам импортозамещения. Май 2022. </vt:lpstr>
      <vt:lpstr>Итоги проделанной работы.  Июнь 2022</vt:lpstr>
      <vt:lpstr> Вызовы и решения. Осень 2022.  </vt:lpstr>
      <vt:lpstr> Вызовы и решения. Осень 2022.  </vt:lpstr>
      <vt:lpstr>Вызовы и решения. Осень 2022.</vt:lpstr>
      <vt:lpstr>Вызовы и решения. Осень 2022.</vt:lpstr>
      <vt:lpstr>Дополнительные ссылки и материалы </vt:lpstr>
      <vt:lpstr>Спасибо за внимание !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Гуркин Вадим</dc:creator>
  <cp:lastModifiedBy>Данилов Олег Юрьевич</cp:lastModifiedBy>
  <cp:revision>14</cp:revision>
  <dcterms:created xsi:type="dcterms:W3CDTF">2022-01-26T16:11:27Z</dcterms:created>
  <dcterms:modified xsi:type="dcterms:W3CDTF">2022-10-19T07:39:50Z</dcterms:modified>
</cp:coreProperties>
</file>